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56" r:id="rId6"/>
    <p:sldId id="257" r:id="rId7"/>
    <p:sldId id="258" r:id="rId8"/>
    <p:sldId id="259" r:id="rId9"/>
    <p:sldId id="260" r:id="rId10"/>
    <p:sldId id="268" r:id="rId11"/>
    <p:sldId id="269" r:id="rId12"/>
    <p:sldId id="271" r:id="rId13"/>
    <p:sldId id="272" r:id="rId14"/>
    <p:sldId id="270" r:id="rId15"/>
    <p:sldId id="273" r:id="rId16"/>
    <p:sldId id="267" r:id="rId17"/>
    <p:sldId id="265" r:id="rId18"/>
    <p:sldId id="266"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6A572-2190-4963-8193-E70564B0CC53}" v="14" dt="2020-09-11T17:26:31.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98" d="100"/>
          <a:sy n="98"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0DB6-C435-43C8-85C1-90C9FD6BE1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0F5172-17CA-4C05-A19A-7E245FA5C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78D19-9557-452E-8918-D6C8BED64A8F}"/>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5" name="Footer Placeholder 4">
            <a:extLst>
              <a:ext uri="{FF2B5EF4-FFF2-40B4-BE49-F238E27FC236}">
                <a16:creationId xmlns:a16="http://schemas.microsoft.com/office/drawing/2014/main" id="{A6917746-3C07-4998-85DA-5A0411221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A2EE4-DD14-47B7-92CA-FAAB36C0C3EB}"/>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389082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A5F-BA56-46D8-9166-6DF6C1C98A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20C82A-DE77-4924-8EAA-F1BD3EA29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EF78E-306E-467E-ABB9-40F9F9E6A694}"/>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5" name="Footer Placeholder 4">
            <a:extLst>
              <a:ext uri="{FF2B5EF4-FFF2-40B4-BE49-F238E27FC236}">
                <a16:creationId xmlns:a16="http://schemas.microsoft.com/office/drawing/2014/main" id="{5B8A49EA-7AC8-4C7A-BCBC-B77464408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C795C-345D-4CC0-B49F-224CCDEAB365}"/>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7622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C44E9B-120D-4CD7-AA3E-D5F9530BA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2C439A-0F27-4508-B815-05509AAFA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52F7B-365B-4174-BACD-3E90814A5B7E}"/>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5" name="Footer Placeholder 4">
            <a:extLst>
              <a:ext uri="{FF2B5EF4-FFF2-40B4-BE49-F238E27FC236}">
                <a16:creationId xmlns:a16="http://schemas.microsoft.com/office/drawing/2014/main" id="{0328DE55-8BE2-4D7C-B7AC-A9B59414A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5E143-B9BC-4DB1-96F2-BFF8983D8737}"/>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124753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C551-F6FE-4ACD-BE6E-4624C8B47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B7F63-F7A6-4C3D-84BB-BD03335E27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9E4A5-9513-4CD0-8A71-1C4FBA82CD0A}"/>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5" name="Footer Placeholder 4">
            <a:extLst>
              <a:ext uri="{FF2B5EF4-FFF2-40B4-BE49-F238E27FC236}">
                <a16:creationId xmlns:a16="http://schemas.microsoft.com/office/drawing/2014/main" id="{95DC30E6-F571-4A80-AA62-75B14B171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4AE63-C1DD-4989-9E76-5186691324A9}"/>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296495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723A-DD73-4F16-A8FB-11073EBB8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6DEE00-5D24-4B92-8BEE-36CD66ECD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B5B662-95C9-4CF2-BD7F-6B076DD04BE7}"/>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5" name="Footer Placeholder 4">
            <a:extLst>
              <a:ext uri="{FF2B5EF4-FFF2-40B4-BE49-F238E27FC236}">
                <a16:creationId xmlns:a16="http://schemas.microsoft.com/office/drawing/2014/main" id="{3EB3DFEE-D087-492D-9482-6FAF3AB2E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327DC-16D3-4667-99B8-CC19A06BD16A}"/>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140182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C41F-0981-42D3-9E83-3F065FF0A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03CC3-9CBD-4E91-B3C2-641EDA4E9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375FBE-EB1D-404F-9BAF-AC3EDCBAE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6F0A5-67B9-4693-B8F7-88925B2616B1}"/>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6" name="Footer Placeholder 5">
            <a:extLst>
              <a:ext uri="{FF2B5EF4-FFF2-40B4-BE49-F238E27FC236}">
                <a16:creationId xmlns:a16="http://schemas.microsoft.com/office/drawing/2014/main" id="{2E9C7A22-3FC2-4020-B8A3-10B21C41E3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9A272-BF47-495B-9558-D739ED91408C}"/>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46516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20DD-89A8-48DA-899E-179B5C925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38E703-7B39-4DE4-85A5-AC9F6D139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A5614-4768-40B0-B3E3-2381F0DC09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C897A-0DB1-4D27-A8E9-1E26E0456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9105D-C66D-403A-80D5-39BC0D683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A3DBC2-83AA-49A7-9644-9326E0B5CC31}"/>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8" name="Footer Placeholder 7">
            <a:extLst>
              <a:ext uri="{FF2B5EF4-FFF2-40B4-BE49-F238E27FC236}">
                <a16:creationId xmlns:a16="http://schemas.microsoft.com/office/drawing/2014/main" id="{95A57281-B52E-49B1-B746-F388D6ED4B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084760-957B-443C-91DC-1220FC1A2A19}"/>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233243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FFC4-6F6A-4AA3-BFFF-AE258231C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A41C7-3242-4BB5-AAFD-A39DB279A463}"/>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4" name="Footer Placeholder 3">
            <a:extLst>
              <a:ext uri="{FF2B5EF4-FFF2-40B4-BE49-F238E27FC236}">
                <a16:creationId xmlns:a16="http://schemas.microsoft.com/office/drawing/2014/main" id="{7C0F49E2-917F-4B36-BD61-9B7F389D3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78085D-786A-483D-B175-3105A058B766}"/>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77673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336C9-2270-40AF-9400-4314E147A172}"/>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3" name="Footer Placeholder 2">
            <a:extLst>
              <a:ext uri="{FF2B5EF4-FFF2-40B4-BE49-F238E27FC236}">
                <a16:creationId xmlns:a16="http://schemas.microsoft.com/office/drawing/2014/main" id="{23C2EE27-98C0-4C13-8FE7-7C7315E03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038336-935C-4E31-BEF6-28A905F08F2E}"/>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67730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5410-DAF4-4A4A-96B2-339FBA585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4E79A-D51E-4594-A225-1BF63295E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29D8C1-B991-4C43-B882-8615A0C4A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08DBD-8DD6-4C86-9D96-58D9BB7C1D05}"/>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6" name="Footer Placeholder 5">
            <a:extLst>
              <a:ext uri="{FF2B5EF4-FFF2-40B4-BE49-F238E27FC236}">
                <a16:creationId xmlns:a16="http://schemas.microsoft.com/office/drawing/2014/main" id="{8713098E-AB6D-4493-90D6-4CBF2FF19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47B47-BC5D-4B3C-AFE7-ACD0B98C1C9E}"/>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55425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5204-8867-4AEC-AEE1-44DC53737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05FDB8-0EB6-4B1B-AB76-14D3640C7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0E778D-BF06-4793-B3AD-89A924BCA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6BD97-2179-4CF8-8143-73FE47BDFAFE}"/>
              </a:ext>
            </a:extLst>
          </p:cNvPr>
          <p:cNvSpPr>
            <a:spLocks noGrp="1"/>
          </p:cNvSpPr>
          <p:nvPr>
            <p:ph type="dt" sz="half" idx="10"/>
          </p:nvPr>
        </p:nvSpPr>
        <p:spPr/>
        <p:txBody>
          <a:bodyPr/>
          <a:lstStyle/>
          <a:p>
            <a:fld id="{D69DB744-A196-46FE-A962-C63E1F4AB61B}" type="datetimeFigureOut">
              <a:rPr lang="en-US" smtClean="0"/>
              <a:t>1/8/21</a:t>
            </a:fld>
            <a:endParaRPr lang="en-US"/>
          </a:p>
        </p:txBody>
      </p:sp>
      <p:sp>
        <p:nvSpPr>
          <p:cNvPr id="6" name="Footer Placeholder 5">
            <a:extLst>
              <a:ext uri="{FF2B5EF4-FFF2-40B4-BE49-F238E27FC236}">
                <a16:creationId xmlns:a16="http://schemas.microsoft.com/office/drawing/2014/main" id="{F3AAC5E8-6EC9-4A95-BCCA-6B1107EAA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964AD-4D3A-465D-8C0E-0AA92F16111B}"/>
              </a:ext>
            </a:extLst>
          </p:cNvPr>
          <p:cNvSpPr>
            <a:spLocks noGrp="1"/>
          </p:cNvSpPr>
          <p:nvPr>
            <p:ph type="sldNum" sz="quarter" idx="12"/>
          </p:nvPr>
        </p:nvSpPr>
        <p:spPr/>
        <p:txBody>
          <a:bodyPr/>
          <a:lstStyle/>
          <a:p>
            <a:fld id="{B796F2AB-4978-40BE-825A-F72CCA1F5402}" type="slidenum">
              <a:rPr lang="en-US" smtClean="0"/>
              <a:t>‹#›</a:t>
            </a:fld>
            <a:endParaRPr lang="en-US"/>
          </a:p>
        </p:txBody>
      </p:sp>
    </p:spTree>
    <p:extLst>
      <p:ext uri="{BB962C8B-B14F-4D97-AF65-F5344CB8AC3E}">
        <p14:creationId xmlns:p14="http://schemas.microsoft.com/office/powerpoint/2010/main" val="302320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17D2B-01AE-4227-8B3D-512754DD3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435D59-C184-4971-BC3A-D8C6637FC5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6E740-A351-451B-8077-1AD203748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DB744-A196-46FE-A962-C63E1F4AB61B}" type="datetimeFigureOut">
              <a:rPr lang="en-US" smtClean="0"/>
              <a:t>1/8/21</a:t>
            </a:fld>
            <a:endParaRPr lang="en-US"/>
          </a:p>
        </p:txBody>
      </p:sp>
      <p:sp>
        <p:nvSpPr>
          <p:cNvPr id="5" name="Footer Placeholder 4">
            <a:extLst>
              <a:ext uri="{FF2B5EF4-FFF2-40B4-BE49-F238E27FC236}">
                <a16:creationId xmlns:a16="http://schemas.microsoft.com/office/drawing/2014/main" id="{CBCDD95B-EDCF-4613-8E04-40A787247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CB2C4-D8CD-4D8D-AC30-3E6C56D86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6F2AB-4978-40BE-825A-F72CCA1F5402}" type="slidenum">
              <a:rPr lang="en-US" smtClean="0"/>
              <a:t>‹#›</a:t>
            </a:fld>
            <a:endParaRPr lang="en-US"/>
          </a:p>
        </p:txBody>
      </p:sp>
    </p:spTree>
    <p:extLst>
      <p:ext uri="{BB962C8B-B14F-4D97-AF65-F5344CB8AC3E}">
        <p14:creationId xmlns:p14="http://schemas.microsoft.com/office/powerpoint/2010/main" val="252273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Writing_implemen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mendhak/4107993637/"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thetruthrevolution.net/andvaranaut-the-magical-ring-that-made-gold-in-norse-mytholg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National_September_11_Memorial_%26_Museu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emocracynow.org/2014/4/17/fixing_the_electoral_college_new_york"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D660E354-01D0-4D36-9100-7D4CEDE99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CD8795-88C5-48ED-AC3F-113C5B4DB1B9}"/>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414"/>
          <a:stretch/>
        </p:blipFill>
        <p:spPr>
          <a:xfrm>
            <a:off x="20" y="10"/>
            <a:ext cx="12191980" cy="6857990"/>
          </a:xfrm>
          <a:prstGeom prst="rect">
            <a:avLst/>
          </a:prstGeom>
        </p:spPr>
      </p:pic>
      <p:sp>
        <p:nvSpPr>
          <p:cNvPr id="18" name="Freeform: Shape 12">
            <a:extLst>
              <a:ext uri="{FF2B5EF4-FFF2-40B4-BE49-F238E27FC236}">
                <a16:creationId xmlns:a16="http://schemas.microsoft.com/office/drawing/2014/main" id="{D8745D08-E5A7-4082-98EB-FDDB0B13B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307" y="566232"/>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8111D92E-4FFD-4DB5-A252-C13FC1BE7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6338" y="5283870"/>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CB73E9A-EDB1-467A-BF6B-D62D47AD4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961353" y="3415315"/>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F29C07-A2D8-4775-B350-A96C04D242B7}"/>
              </a:ext>
            </a:extLst>
          </p:cNvPr>
          <p:cNvSpPr>
            <a:spLocks noGrp="1"/>
          </p:cNvSpPr>
          <p:nvPr>
            <p:ph type="ctrTitle"/>
          </p:nvPr>
        </p:nvSpPr>
        <p:spPr>
          <a:xfrm>
            <a:off x="6121841" y="993914"/>
            <a:ext cx="5409424" cy="3188472"/>
          </a:xfrm>
        </p:spPr>
        <p:txBody>
          <a:bodyPr>
            <a:normAutofit/>
          </a:bodyPr>
          <a:lstStyle/>
          <a:p>
            <a:r>
              <a:rPr lang="en-US" sz="6600" dirty="0">
                <a:ln w="22225">
                  <a:solidFill>
                    <a:schemeClr val="tx1"/>
                  </a:solidFill>
                  <a:miter lim="800000"/>
                </a:ln>
                <a:solidFill>
                  <a:srgbClr val="C00000"/>
                </a:solidFill>
                <a:latin typeface="Agency FB" panose="020B0503020202020204" pitchFamily="34" charset="0"/>
              </a:rPr>
              <a:t>Creative Writing Department</a:t>
            </a:r>
          </a:p>
        </p:txBody>
      </p:sp>
      <p:sp>
        <p:nvSpPr>
          <p:cNvPr id="3" name="Subtitle 2">
            <a:extLst>
              <a:ext uri="{FF2B5EF4-FFF2-40B4-BE49-F238E27FC236}">
                <a16:creationId xmlns:a16="http://schemas.microsoft.com/office/drawing/2014/main" id="{35FC966F-6CE8-409F-8AAD-A8C06D990D92}"/>
              </a:ext>
            </a:extLst>
          </p:cNvPr>
          <p:cNvSpPr>
            <a:spLocks noGrp="1"/>
          </p:cNvSpPr>
          <p:nvPr>
            <p:ph type="subTitle" idx="1"/>
          </p:nvPr>
        </p:nvSpPr>
        <p:spPr>
          <a:xfrm>
            <a:off x="6796587" y="4182386"/>
            <a:ext cx="4059933" cy="906449"/>
          </a:xfrm>
        </p:spPr>
        <p:txBody>
          <a:bodyPr anchor="t">
            <a:normAutofit/>
          </a:bodyPr>
          <a:lstStyle/>
          <a:p>
            <a:r>
              <a:rPr lang="en-US" dirty="0">
                <a:solidFill>
                  <a:srgbClr val="C00000"/>
                </a:solidFill>
              </a:rPr>
              <a:t>Colonial Middle School</a:t>
            </a:r>
          </a:p>
        </p:txBody>
      </p:sp>
      <p:sp>
        <p:nvSpPr>
          <p:cNvPr id="6" name="TextBox 5">
            <a:extLst>
              <a:ext uri="{FF2B5EF4-FFF2-40B4-BE49-F238E27FC236}">
                <a16:creationId xmlns:a16="http://schemas.microsoft.com/office/drawing/2014/main" id="{0979C91C-E1FE-4FE9-A968-DD8F1F9A3C2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Writing_imple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48381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ree, outdoor, plant&#10;&#10;Description automatically generated">
            <a:extLst>
              <a:ext uri="{FF2B5EF4-FFF2-40B4-BE49-F238E27FC236}">
                <a16:creationId xmlns:a16="http://schemas.microsoft.com/office/drawing/2014/main" id="{935E4588-E992-4788-BE76-56350B90A23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81" t="13400" r="1" b="5043"/>
          <a:stretch/>
        </p:blipFill>
        <p:spPr>
          <a:xfrm>
            <a:off x="20" y="10"/>
            <a:ext cx="12191981" cy="6857990"/>
          </a:xfrm>
          <a:prstGeom prst="rect">
            <a:avLst/>
          </a:prstGeom>
        </p:spPr>
      </p:pic>
      <p:sp>
        <p:nvSpPr>
          <p:cNvPr id="31"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3CBE82-B4B7-4A8C-AFFB-4681B315870D}"/>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Ode to Nature</a:t>
            </a:r>
          </a:p>
        </p:txBody>
      </p:sp>
      <p:sp>
        <p:nvSpPr>
          <p:cNvPr id="32"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C451B6-AE96-4E06-9B6D-057AE1D2AE51}"/>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400" dirty="0"/>
              <a:t>Fall Writings: 6</a:t>
            </a:r>
            <a:r>
              <a:rPr lang="en-US" sz="2400" baseline="30000" dirty="0"/>
              <a:t>th</a:t>
            </a:r>
            <a:r>
              <a:rPr lang="en-US" sz="2400" dirty="0"/>
              <a:t> Grade CAPA</a:t>
            </a:r>
          </a:p>
        </p:txBody>
      </p:sp>
      <p:sp>
        <p:nvSpPr>
          <p:cNvPr id="7" name="TextBox 6">
            <a:extLst>
              <a:ext uri="{FF2B5EF4-FFF2-40B4-BE49-F238E27FC236}">
                <a16:creationId xmlns:a16="http://schemas.microsoft.com/office/drawing/2014/main" id="{CA4668BE-2A0C-4916-8752-935B4B94495B}"/>
              </a:ext>
            </a:extLst>
          </p:cNvPr>
          <p:cNvSpPr txBox="1"/>
          <p:nvPr/>
        </p:nvSpPr>
        <p:spPr>
          <a:xfrm>
            <a:off x="9884959"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mendhak/410799363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6298993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CC2E-0C5D-4AE0-A03C-BDD94A825937}"/>
              </a:ext>
            </a:extLst>
          </p:cNvPr>
          <p:cNvSpPr>
            <a:spLocks noGrp="1"/>
          </p:cNvSpPr>
          <p:nvPr>
            <p:ph type="title"/>
          </p:nvPr>
        </p:nvSpPr>
        <p:spPr>
          <a:xfrm>
            <a:off x="1230922" y="0"/>
            <a:ext cx="10328795" cy="966483"/>
          </a:xfrm>
        </p:spPr>
        <p:txBody>
          <a:bodyPr/>
          <a:lstStyle/>
          <a:p>
            <a:pPr algn="ctr"/>
            <a:r>
              <a:rPr lang="en-US" b="1" dirty="0">
                <a:solidFill>
                  <a:srgbClr val="C00000"/>
                </a:solidFill>
                <a:latin typeface="Bookman Old Style" panose="02050604050505020204" pitchFamily="18" charset="0"/>
              </a:rPr>
              <a:t>The Fall by Darlene P.</a:t>
            </a:r>
          </a:p>
        </p:txBody>
      </p:sp>
      <p:sp>
        <p:nvSpPr>
          <p:cNvPr id="3" name="Content Placeholder 2">
            <a:extLst>
              <a:ext uri="{FF2B5EF4-FFF2-40B4-BE49-F238E27FC236}">
                <a16:creationId xmlns:a16="http://schemas.microsoft.com/office/drawing/2014/main" id="{8035C93D-E7A9-43B0-B8F9-ED5BF096CB03}"/>
              </a:ext>
            </a:extLst>
          </p:cNvPr>
          <p:cNvSpPr>
            <a:spLocks noGrp="1"/>
          </p:cNvSpPr>
          <p:nvPr>
            <p:ph idx="1"/>
          </p:nvPr>
        </p:nvSpPr>
        <p:spPr>
          <a:xfrm>
            <a:off x="216977" y="743919"/>
            <a:ext cx="6137328" cy="5779973"/>
          </a:xfrm>
        </p:spPr>
        <p:txBody>
          <a:bodyPr>
            <a:normAutofit fontScale="25000" lnSpcReduction="20000"/>
          </a:bodyPr>
          <a:lstStyle/>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With leaves turning golden, red, and orange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Forests being turned into a beauty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By the colorful colors of the leaves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What a beautiful forest just like,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A bag of starburst spilled onto a table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Imagine flying over a lively forest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With leaves colored in golden, red, and orange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Standing out saying welcome to, fall.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Loud crunching fills the forest as you are walking .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The sound of crunching leaves goes away and you wonder.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 you wonder as the sound of the crunching leaves goes away. </a:t>
            </a:r>
          </a:p>
          <a:p>
            <a:pPr marL="0" indent="0" algn="ctr">
              <a:buNone/>
            </a:pPr>
            <a:endParaRPr lang="en-US" sz="4000" dirty="0">
              <a:solidFill>
                <a:srgbClr val="C00000"/>
              </a:solidFill>
              <a:latin typeface="Bookman Old Style" panose="02050604050505020204" pitchFamily="18" charset="0"/>
              <a:cs typeface="AngsanaUPC" panose="020B0502040204020203" pitchFamily="18" charset="-34"/>
            </a:endParaRPr>
          </a:p>
          <a:p>
            <a:pPr marL="0" indent="0" algn="ctr">
              <a:buNone/>
            </a:pPr>
            <a:r>
              <a:rPr lang="en-US" sz="4000" dirty="0">
                <a:solidFill>
                  <a:srgbClr val="C00000"/>
                </a:solidFill>
                <a:latin typeface="Bookman Old Style" panose="02050604050505020204" pitchFamily="18" charset="0"/>
                <a:cs typeface="AngsanaUPC" panose="020B0502040204020203" pitchFamily="18" charset="-34"/>
              </a:rPr>
              <a:t>A pile of leaves are in front of you, you jump on them, crunching is the only thing you hear</a:t>
            </a:r>
            <a:r>
              <a:rPr lang="en-US" dirty="0"/>
              <a:t>. </a:t>
            </a:r>
          </a:p>
          <a:p>
            <a:pPr marL="0" indent="0">
              <a:buNone/>
            </a:pPr>
            <a:endParaRPr lang="en-US" dirty="0"/>
          </a:p>
        </p:txBody>
      </p:sp>
      <p:sp>
        <p:nvSpPr>
          <p:cNvPr id="4" name="Content Placeholder 2">
            <a:extLst>
              <a:ext uri="{FF2B5EF4-FFF2-40B4-BE49-F238E27FC236}">
                <a16:creationId xmlns:a16="http://schemas.microsoft.com/office/drawing/2014/main" id="{BCD09006-4D7E-49A7-8B6C-65BB62ED1196}"/>
              </a:ext>
            </a:extLst>
          </p:cNvPr>
          <p:cNvSpPr txBox="1">
            <a:spLocks/>
          </p:cNvSpPr>
          <p:nvPr/>
        </p:nvSpPr>
        <p:spPr>
          <a:xfrm>
            <a:off x="6095999" y="657176"/>
            <a:ext cx="5879023" cy="554364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lgn="ctr">
              <a:buFont typeface="Arial" panose="020B0604020202020204" pitchFamily="34" charset="0"/>
              <a:buNone/>
            </a:pPr>
            <a:r>
              <a:rPr lang="en-US" sz="4000">
                <a:solidFill>
                  <a:srgbClr val="C00000"/>
                </a:solidFill>
                <a:latin typeface="Bookman Old Style" panose="02050604050505020204" pitchFamily="18" charset="0"/>
              </a:rPr>
              <a:t>The only thing you hear is crunching, as you jumped on the pile of leaves.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The leaves crunching under your feet in the forest.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People talking and walking, the sound of leaves fill the forest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The sound of leaves fills the forest, with people walking and talking.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All leaves shall come in different shapes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Some shaped like hearts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Outside your window you see many leaves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Shaped differently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You wonder why leaves are shaped differently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Either way you love them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Leaves fall down like snowflakes in shapes </a:t>
            </a:r>
          </a:p>
          <a:p>
            <a:pPr marL="0" indent="0" algn="ctr">
              <a:buFont typeface="Arial" panose="020B0604020202020204" pitchFamily="34" charset="0"/>
              <a:buNone/>
            </a:pPr>
            <a:endParaRPr lang="en-US" sz="4000">
              <a:solidFill>
                <a:srgbClr val="C00000"/>
              </a:solidFill>
              <a:latin typeface="Bookman Old Style" panose="02050604050505020204" pitchFamily="18" charset="0"/>
            </a:endParaRPr>
          </a:p>
          <a:p>
            <a:pPr marL="0" indent="0" algn="ctr">
              <a:buFont typeface="Arial" panose="020B0604020202020204" pitchFamily="34" charset="0"/>
              <a:buNone/>
            </a:pPr>
            <a:r>
              <a:rPr lang="en-US" sz="4000">
                <a:solidFill>
                  <a:srgbClr val="C00000"/>
                </a:solidFill>
                <a:latin typeface="Bookman Old Style" panose="02050604050505020204" pitchFamily="18" charset="0"/>
              </a:rPr>
              <a:t>Different and unique leaves </a:t>
            </a:r>
            <a:endParaRPr lang="en-US" sz="4000"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92698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2">
            <a:extLst>
              <a:ext uri="{FF2B5EF4-FFF2-40B4-BE49-F238E27FC236}">
                <a16:creationId xmlns:a16="http://schemas.microsoft.com/office/drawing/2014/main" id="{837B13CC-4283-4089-B233-031FF9AC2D86}"/>
              </a:ext>
            </a:extLst>
          </p:cNvPr>
          <p:cNvSpPr txBox="1">
            <a:spLocks/>
          </p:cNvSpPr>
          <p:nvPr/>
        </p:nvSpPr>
        <p:spPr>
          <a:xfrm>
            <a:off x="7150100" y="2019300"/>
            <a:ext cx="4191000" cy="4152900"/>
          </a:xfrm>
          <a:prstGeom prst="rect">
            <a:avLst/>
          </a:prstGeom>
        </p:spPr>
        <p:txBody>
          <a:bodyPr vert="horz" wrap="square"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300"/>
              <a:t> </a:t>
            </a:r>
          </a:p>
          <a:p>
            <a:pPr fontAlgn="base"/>
            <a:r>
              <a:rPr lang="en-US" sz="1300"/>
              <a:t>Yet nobody knows where they go </a:t>
            </a:r>
          </a:p>
          <a:p>
            <a:pPr fontAlgn="base"/>
            <a:r>
              <a:rPr lang="en-US" sz="1300"/>
              <a:t>But somebody knows where they are </a:t>
            </a:r>
          </a:p>
          <a:p>
            <a:pPr fontAlgn="base"/>
            <a:r>
              <a:rPr lang="en-US" sz="1300"/>
              <a:t>By the only place they can stand </a:t>
            </a:r>
          </a:p>
          <a:p>
            <a:pPr fontAlgn="base"/>
            <a:r>
              <a:rPr lang="en-US" sz="1300"/>
              <a:t>The leaves are just like us people </a:t>
            </a:r>
          </a:p>
          <a:p>
            <a:pPr fontAlgn="base"/>
            <a:r>
              <a:rPr lang="en-US" sz="1300"/>
              <a:t>Trying to find their own way home </a:t>
            </a:r>
          </a:p>
          <a:p>
            <a:pPr fontAlgn="base"/>
            <a:r>
              <a:rPr lang="en-US" sz="1300"/>
              <a:t>Yet their mindset tells them: Just fall </a:t>
            </a:r>
          </a:p>
          <a:p>
            <a:pPr fontAlgn="base"/>
            <a:r>
              <a:rPr lang="en-US" sz="1300"/>
              <a:t>There is nothing to even lose. </a:t>
            </a:r>
          </a:p>
          <a:p>
            <a:pPr fontAlgn="base"/>
            <a:r>
              <a:rPr lang="en-US" sz="1300"/>
              <a:t>When you have never loved at all </a:t>
            </a:r>
          </a:p>
          <a:p>
            <a:pPr fontAlgn="base"/>
            <a:r>
              <a:rPr lang="en-US" sz="1300"/>
              <a:t>I think of leaves as a person </a:t>
            </a:r>
          </a:p>
          <a:p>
            <a:pPr fontAlgn="base"/>
            <a:r>
              <a:rPr lang="en-US" sz="1300"/>
              <a:t>With their own personality </a:t>
            </a:r>
          </a:p>
          <a:p>
            <a:pPr fontAlgn="base"/>
            <a:r>
              <a:rPr lang="en-US" sz="1300"/>
              <a:t>Like it's hard to face your own past </a:t>
            </a:r>
          </a:p>
          <a:p>
            <a:pPr fontAlgn="base"/>
            <a:r>
              <a:rPr lang="en-US" sz="1300"/>
              <a:t>When you can't face reality </a:t>
            </a:r>
          </a:p>
          <a:p>
            <a:endParaRPr lang="en-US" sz="1300"/>
          </a:p>
        </p:txBody>
      </p:sp>
      <p:sp>
        <p:nvSpPr>
          <p:cNvPr id="5" name="Text Placeholder 2">
            <a:extLst>
              <a:ext uri="{FF2B5EF4-FFF2-40B4-BE49-F238E27FC236}">
                <a16:creationId xmlns:a16="http://schemas.microsoft.com/office/drawing/2014/main" id="{166FE9F5-C528-4C2C-9FA1-B8F9705DD3C3}"/>
              </a:ext>
            </a:extLst>
          </p:cNvPr>
          <p:cNvSpPr txBox="1">
            <a:spLocks/>
          </p:cNvSpPr>
          <p:nvPr/>
        </p:nvSpPr>
        <p:spPr>
          <a:xfrm>
            <a:off x="3695700" y="2019300"/>
            <a:ext cx="3378200" cy="4152900"/>
          </a:xfrm>
          <a:prstGeom prst="rect">
            <a:avLst/>
          </a:prstGeom>
        </p:spPr>
        <p:txBody>
          <a:bodyPr vert="horz" wrap="square"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500" dirty="0"/>
              <a:t> </a:t>
            </a:r>
          </a:p>
          <a:p>
            <a:pPr fontAlgn="base"/>
            <a:r>
              <a:rPr lang="en-US" sz="1500" dirty="0"/>
              <a:t>The sweetest sound is clear silence </a:t>
            </a:r>
          </a:p>
          <a:p>
            <a:pPr fontAlgn="base"/>
            <a:r>
              <a:rPr lang="en-US" sz="1500" dirty="0"/>
              <a:t>Like red leaves falling off a tree </a:t>
            </a:r>
          </a:p>
          <a:p>
            <a:pPr fontAlgn="base"/>
            <a:r>
              <a:rPr lang="en-US" sz="1500" dirty="0"/>
              <a:t>Though some leaves might not fall silent </a:t>
            </a:r>
          </a:p>
          <a:p>
            <a:pPr fontAlgn="base"/>
            <a:r>
              <a:rPr lang="en-US" sz="1500" dirty="0"/>
              <a:t>The sound is always calming. Peace </a:t>
            </a:r>
          </a:p>
          <a:p>
            <a:pPr fontAlgn="base"/>
            <a:r>
              <a:rPr lang="en-US" sz="1500" dirty="0"/>
              <a:t>A time ago, a wise man once said </a:t>
            </a:r>
          </a:p>
          <a:p>
            <a:pPr fontAlgn="base"/>
            <a:r>
              <a:rPr lang="en-US" sz="1500" dirty="0"/>
              <a:t>It's better to have loved and lost </a:t>
            </a:r>
          </a:p>
          <a:p>
            <a:pPr fontAlgn="base"/>
            <a:r>
              <a:rPr lang="en-US" sz="1500" dirty="0"/>
              <a:t>Then never to have loved at all </a:t>
            </a:r>
          </a:p>
          <a:p>
            <a:pPr fontAlgn="base"/>
            <a:r>
              <a:rPr lang="en-US" sz="1500" dirty="0"/>
              <a:t>But tell me what do leaves love most </a:t>
            </a:r>
          </a:p>
          <a:p>
            <a:pPr fontAlgn="base"/>
            <a:r>
              <a:rPr lang="en-US" sz="1500" dirty="0"/>
              <a:t>When they can only love the fall </a:t>
            </a:r>
          </a:p>
          <a:p>
            <a:endParaRPr lang="en-US" sz="1500" dirty="0"/>
          </a:p>
        </p:txBody>
      </p:sp>
      <p:sp>
        <p:nvSpPr>
          <p:cNvPr id="2" name="Title 1">
            <a:extLst>
              <a:ext uri="{FF2B5EF4-FFF2-40B4-BE49-F238E27FC236}">
                <a16:creationId xmlns:a16="http://schemas.microsoft.com/office/drawing/2014/main" id="{7BB278ED-C8B0-4B0A-AF89-0E0A41A912F6}"/>
              </a:ext>
            </a:extLst>
          </p:cNvPr>
          <p:cNvSpPr>
            <a:spLocks noGrp="1"/>
          </p:cNvSpPr>
          <p:nvPr>
            <p:ph type="title"/>
          </p:nvPr>
        </p:nvSpPr>
        <p:spPr>
          <a:xfrm>
            <a:off x="833002" y="365125"/>
            <a:ext cx="10520702"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Leaves by Megan W.</a:t>
            </a:r>
          </a:p>
        </p:txBody>
      </p:sp>
      <p:sp>
        <p:nvSpPr>
          <p:cNvPr id="3" name="Text Placeholder 2">
            <a:extLst>
              <a:ext uri="{FF2B5EF4-FFF2-40B4-BE49-F238E27FC236}">
                <a16:creationId xmlns:a16="http://schemas.microsoft.com/office/drawing/2014/main" id="{FD5518FA-7FAA-495C-95E3-3D40D7B163ED}"/>
              </a:ext>
            </a:extLst>
          </p:cNvPr>
          <p:cNvSpPr>
            <a:spLocks noGrp="1"/>
          </p:cNvSpPr>
          <p:nvPr>
            <p:ph type="body" idx="1"/>
          </p:nvPr>
        </p:nvSpPr>
        <p:spPr>
          <a:xfrm>
            <a:off x="838200" y="2019300"/>
            <a:ext cx="2781300" cy="4152900"/>
          </a:xfrm>
        </p:spPr>
        <p:txBody>
          <a:bodyPr wrap="square" anchor="t">
            <a:normAutofit/>
          </a:bodyPr>
          <a:lstStyle/>
          <a:p>
            <a:pPr fontAlgn="base"/>
            <a:r>
              <a:rPr lang="en-US" sz="1500" dirty="0"/>
              <a:t>Leaves fall only to find their way </a:t>
            </a:r>
          </a:p>
          <a:p>
            <a:pPr fontAlgn="base"/>
            <a:r>
              <a:rPr lang="en-US" sz="1500" dirty="0"/>
              <a:t>Feel them on the tip of my hand </a:t>
            </a:r>
          </a:p>
          <a:p>
            <a:pPr fontAlgn="base"/>
            <a:r>
              <a:rPr lang="en-US" sz="1500" dirty="0"/>
              <a:t>Fall like pieces of confetti  </a:t>
            </a:r>
          </a:p>
          <a:p>
            <a:pPr fontAlgn="base"/>
            <a:r>
              <a:rPr lang="en-US" sz="1500" dirty="0"/>
              <a:t>Joy, joy to the autumn season </a:t>
            </a:r>
          </a:p>
          <a:p>
            <a:pPr fontAlgn="base"/>
            <a:r>
              <a:rPr lang="en-US" sz="1500" dirty="0"/>
              <a:t>I see them as decoration </a:t>
            </a:r>
          </a:p>
          <a:p>
            <a:pPr fontAlgn="base"/>
            <a:r>
              <a:rPr lang="en-US" sz="1500" dirty="0"/>
              <a:t>The beautiful, colorful leaves </a:t>
            </a:r>
          </a:p>
          <a:p>
            <a:pPr fontAlgn="base"/>
            <a:r>
              <a:rPr lang="en-US" sz="1500" dirty="0"/>
              <a:t>The ground greets them with great pleasure </a:t>
            </a:r>
          </a:p>
          <a:p>
            <a:pPr fontAlgn="base"/>
            <a:r>
              <a:rPr lang="en-US" sz="1500" dirty="0"/>
              <a:t>A salad with strange and weird sights </a:t>
            </a:r>
          </a:p>
          <a:p>
            <a:pPr fontAlgn="base"/>
            <a:r>
              <a:rPr lang="en-US" sz="1500" dirty="0"/>
              <a:t> </a:t>
            </a:r>
          </a:p>
          <a:p>
            <a:pPr fontAlgn="base"/>
            <a:r>
              <a:rPr lang="en-US" sz="1500" dirty="0"/>
              <a:t> </a:t>
            </a:r>
          </a:p>
          <a:p>
            <a:endParaRPr lang="en-US" sz="1500" dirty="0"/>
          </a:p>
        </p:txBody>
      </p:sp>
    </p:spTree>
    <p:extLst>
      <p:ext uri="{BB962C8B-B14F-4D97-AF65-F5344CB8AC3E}">
        <p14:creationId xmlns:p14="http://schemas.microsoft.com/office/powerpoint/2010/main" val="2489685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CFA53660-F9D5-4629-BFB9-10FBC545B426}"/>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319" b="5790"/>
          <a:stretch/>
        </p:blipFill>
        <p:spPr>
          <a:xfrm>
            <a:off x="20" y="1"/>
            <a:ext cx="12191980" cy="6857999"/>
          </a:xfrm>
          <a:prstGeom prst="rect">
            <a:avLst/>
          </a:prstGeom>
        </p:spPr>
      </p:pic>
      <p:sp>
        <p:nvSpPr>
          <p:cNvPr id="2" name="Title 1">
            <a:extLst>
              <a:ext uri="{FF2B5EF4-FFF2-40B4-BE49-F238E27FC236}">
                <a16:creationId xmlns:a16="http://schemas.microsoft.com/office/drawing/2014/main" id="{C13CBE82-B4B7-4A8C-AFFB-4681B315870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Mythology</a:t>
            </a:r>
            <a:br>
              <a:rPr lang="en-US" sz="6000" dirty="0">
                <a:solidFill>
                  <a:srgbClr val="FFFFFF"/>
                </a:solidFill>
              </a:rPr>
            </a:br>
            <a:endParaRPr lang="en-US" sz="6000" dirty="0">
              <a:solidFill>
                <a:srgbClr val="FFFFFF"/>
              </a:solidFill>
            </a:endParaRPr>
          </a:p>
        </p:txBody>
      </p:sp>
      <p:sp>
        <p:nvSpPr>
          <p:cNvPr id="6" name="TextBox 5">
            <a:extLst>
              <a:ext uri="{FF2B5EF4-FFF2-40B4-BE49-F238E27FC236}">
                <a16:creationId xmlns:a16="http://schemas.microsoft.com/office/drawing/2014/main" id="{0B20EF89-6E78-473B-9F96-351878B5A928}"/>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truthrevolution.net/andvaranaut-the-magical-ring-that-made-gold-in-norse-mytholg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663317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CBE82-B4B7-4A8C-AFFB-4681B315870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The Myth of Pluto the God of Brawn </a:t>
            </a:r>
          </a:p>
        </p:txBody>
      </p:sp>
      <p:sp>
        <p:nvSpPr>
          <p:cNvPr id="3" name="Content Placeholder 2">
            <a:extLst>
              <a:ext uri="{FF2B5EF4-FFF2-40B4-BE49-F238E27FC236}">
                <a16:creationId xmlns:a16="http://schemas.microsoft.com/office/drawing/2014/main" id="{F8C451B6-AE96-4E06-9B6D-057AE1D2AE51}"/>
              </a:ext>
            </a:extLst>
          </p:cNvPr>
          <p:cNvSpPr>
            <a:spLocks noGrp="1"/>
          </p:cNvSpPr>
          <p:nvPr>
            <p:ph idx="1"/>
          </p:nvPr>
        </p:nvSpPr>
        <p:spPr>
          <a:xfrm>
            <a:off x="4367695" y="278296"/>
            <a:ext cx="7357583" cy="6569566"/>
          </a:xfrm>
        </p:spPr>
        <p:txBody>
          <a:bodyPr anchor="ctr">
            <a:normAutofit fontScale="40000" lnSpcReduction="20000"/>
          </a:bodyPr>
          <a:lstStyle/>
          <a:p>
            <a:pPr marL="0" indent="0">
              <a:buNone/>
            </a:pPr>
            <a:r>
              <a:rPr lang="en-US" sz="2300" dirty="0"/>
              <a:t>             Once upon a time, there was the kingdom of Olympus was ruled by Zeus and his wife Hera. The kingdom was a beautiful bronze gleaming light in the sky. The ground was a soft textured cloud and the sky was a nice baby blue. It felt like a place where royals were meant to be. The god's thrones where covered in the shiniest of golds and the pearliest of whites. The grounds where filled with golden pedals of flowers. The kingdom was filled with royal blue banners that matched each god respectively and there power. Each god had their own cabin made up of the strongest rock found. </a:t>
            </a:r>
          </a:p>
          <a:p>
            <a:pPr marL="0" indent="0">
              <a:buNone/>
            </a:pPr>
            <a:endParaRPr lang="en-US" sz="2300" dirty="0"/>
          </a:p>
          <a:p>
            <a:pPr marL="0" indent="0">
              <a:buNone/>
            </a:pPr>
            <a:r>
              <a:rPr lang="en-US" sz="2300" dirty="0"/>
              <a:t>      Olympus was a place where all the gods resided each and every one of them controlling a part of it much like a human country. All of their parts payed homage to some type of event they encountered in their lives. Athena had a monument of her encounters with Arcane as well as Medusa. Each face carved in the finest stone in Olympus. Cold to touch and let out dark blue current to hands that where unwelcome cursed by </a:t>
            </a:r>
            <a:r>
              <a:rPr lang="en-US" sz="2300" dirty="0" err="1"/>
              <a:t>Zues</a:t>
            </a:r>
            <a:r>
              <a:rPr lang="en-US" sz="2300" dirty="0"/>
              <a:t> himself. All of Olympus was covered in statues just like them Hercules taking down a lion with his bare hands and the greatest and biggest one of them all </a:t>
            </a:r>
            <a:r>
              <a:rPr lang="en-US" sz="2300" dirty="0" err="1"/>
              <a:t>Zues</a:t>
            </a:r>
            <a:r>
              <a:rPr lang="en-US" sz="2300" dirty="0"/>
              <a:t> throwing lightning bolt directing piercing Coronus through his tough skull.  </a:t>
            </a:r>
          </a:p>
          <a:p>
            <a:pPr marL="0" indent="0">
              <a:buNone/>
            </a:pPr>
            <a:endParaRPr lang="en-US" sz="2300" dirty="0"/>
          </a:p>
          <a:p>
            <a:pPr marL="0" indent="0">
              <a:buNone/>
            </a:pPr>
            <a:r>
              <a:rPr lang="en-US" sz="2300" dirty="0"/>
              <a:t>     In the kingdom of Olympus Zeus and Hera where the gods of the sky and marriage. They served as the all mighty king and Queen and the gods where mere loyal soldiers. Until one day, </a:t>
            </a:r>
            <a:r>
              <a:rPr lang="en-US" sz="2300" dirty="0" err="1"/>
              <a:t>Zues</a:t>
            </a:r>
            <a:r>
              <a:rPr lang="en-US" sz="2300" dirty="0"/>
              <a:t> and Hera had a unusual occurrence Hera was pregnant. Most gods where born out of thin air or wildly unordinary birth for example Athena the goddess of wisdom and war was born out of </a:t>
            </a:r>
            <a:r>
              <a:rPr lang="en-US" sz="2300" dirty="0" err="1"/>
              <a:t>Zues</a:t>
            </a:r>
            <a:r>
              <a:rPr lang="en-US" sz="2300" dirty="0"/>
              <a:t> head. Hera named her son Pluto; Pluto grew up in Olympus with everything gifted to him. Accepted one fatal thing the fact that he had not one power unlike every single god on Olympus. Pluto was ashamed of this fact as well as all the other gods on Olympus felt as if wasn't a real god and the only reason he wasn't immediately banished from Olympus was the fact he was </a:t>
            </a:r>
            <a:r>
              <a:rPr lang="en-US" sz="2300" dirty="0" err="1"/>
              <a:t>Zues's</a:t>
            </a:r>
            <a:r>
              <a:rPr lang="en-US" sz="2300" dirty="0"/>
              <a:t> son. After many years of this torment Pluto finally showed some potential as god he showed raw and unattainable strength that even rivaled the power of Zeus </a:t>
            </a:r>
          </a:p>
          <a:p>
            <a:pPr marL="0" indent="0">
              <a:buNone/>
            </a:pPr>
            <a:endParaRPr lang="en-US" sz="2300" dirty="0"/>
          </a:p>
          <a:p>
            <a:pPr marL="0" indent="0">
              <a:buNone/>
            </a:pPr>
            <a:r>
              <a:rPr lang="en-US" sz="2300" dirty="0"/>
              <a:t>              The gods realized this Pluto was sent on numerous missions by Zeus to get affairs in order on Earth. Pluto had never failed one of these missions in his life and began to feel as if he was untouchable. He had never felt this good about himself his whole life and now things where amazing. This sudden change in attitude startled the gods and they began to grow worry of sending him on any missions, so they suspended him from leaving Olympus. As expected, when they broke the news to Pluto he was outraged and let out an abundance of spiteful words towards the gods. As the days went on, to kill the tension all of Olympus got together to have a party.  </a:t>
            </a:r>
          </a:p>
          <a:p>
            <a:pPr marL="0" indent="0">
              <a:buNone/>
            </a:pPr>
            <a:endParaRPr lang="en-US" sz="2300" dirty="0"/>
          </a:p>
          <a:p>
            <a:pPr marL="0" indent="0">
              <a:buNone/>
            </a:pPr>
            <a:r>
              <a:rPr lang="en-US" sz="2300" dirty="0"/>
              <a:t>        After everyone on Olympus was notified they all rushed to Golden ball room into the heart of Olympus. The ball room was lit by the rays of the sun and crafted with the best materials the world has to find. When everyone arrived one thing of all stood out, Pluto was nowhere to be seen. Everyone noticed it but never motioned it the whole time. Until, Pluto burst through the 2 grand doors drunk out of his mind spouting out random inaudible sentences. But, one sentence was widely understood, I challenge each and every one of you to a battle at the same time. </a:t>
            </a:r>
          </a:p>
          <a:p>
            <a:pPr marL="0" indent="0">
              <a:buNone/>
            </a:pPr>
            <a:endParaRPr lang="en-US" sz="2300" dirty="0"/>
          </a:p>
          <a:p>
            <a:pPr marL="0" indent="0">
              <a:buNone/>
            </a:pPr>
            <a:r>
              <a:rPr lang="en-US" sz="2300" dirty="0"/>
              <a:t>     Some gods accepted and stepped up, they were tired of his attitude and about to bring his high ego back down to earth. Before any of this could happen </a:t>
            </a:r>
            <a:r>
              <a:rPr lang="en-US" sz="2300" dirty="0" err="1"/>
              <a:t>Zues</a:t>
            </a:r>
            <a:r>
              <a:rPr lang="en-US" sz="2300" dirty="0"/>
              <a:t> stepped in and put the fighting and bickering to an end. </a:t>
            </a:r>
            <a:r>
              <a:rPr lang="en-US" sz="2300" dirty="0" err="1"/>
              <a:t>Zues</a:t>
            </a:r>
            <a:r>
              <a:rPr lang="en-US" sz="2300" dirty="0"/>
              <a:t> expressed his disappointment with his son Pluto, but nothing seemed to get through his thick skull. </a:t>
            </a:r>
            <a:r>
              <a:rPr lang="en-US" sz="2300" dirty="0" err="1"/>
              <a:t>Zues</a:t>
            </a:r>
            <a:r>
              <a:rPr lang="en-US" sz="2300" dirty="0"/>
              <a:t> got tired of Pluto's poor understanding of his mistakes so he decided to send him on a special mission. A mission which was so special it would prove to be too much of a challenge for Pluto immense power.  </a:t>
            </a:r>
            <a:r>
              <a:rPr lang="en-US" sz="2300" dirty="0" err="1"/>
              <a:t>Zues</a:t>
            </a:r>
            <a:r>
              <a:rPr lang="en-US" sz="2300" dirty="0"/>
              <a:t> banished him to Earth in what seemed to be a dragons den. </a:t>
            </a:r>
          </a:p>
          <a:p>
            <a:pPr marL="0" indent="0">
              <a:buNone/>
            </a:pPr>
            <a:endParaRPr lang="en-US" sz="2300" dirty="0"/>
          </a:p>
          <a:p>
            <a:pPr marL="0" indent="0">
              <a:buNone/>
            </a:pPr>
            <a:r>
              <a:rPr lang="en-US" sz="2300" dirty="0"/>
              <a:t>    Pluto woke up face down on dirt and gravel in the dragons den. The dragons den was full of humans but not any normal humans. These humans had muscles, they were tall and looked exactly like gods they weren't. When Pluto finally woke up greeted by the godly sight of </a:t>
            </a:r>
            <a:r>
              <a:rPr lang="en-US" sz="2300" dirty="0" err="1"/>
              <a:t>Zues</a:t>
            </a:r>
            <a:r>
              <a:rPr lang="en-US" sz="2300" dirty="0"/>
              <a:t> and about a dozen human men. Zeus had the most disappointed look on his face that Pluto had ever seen. Zeus was both mad and disappointed with his son and that his extreme arrogance resulted in this form of punishment. Took a group of soldiers in the Greek army and gave them Pluto powers.  </a:t>
            </a:r>
          </a:p>
          <a:p>
            <a:pPr marL="0" indent="0">
              <a:buNone/>
            </a:pPr>
            <a:endParaRPr lang="en-US" sz="2300" dirty="0"/>
          </a:p>
          <a:p>
            <a:pPr marL="0" indent="0">
              <a:buNone/>
            </a:pPr>
            <a:r>
              <a:rPr lang="en-US" sz="2300" dirty="0"/>
              <a:t>     The humans where under </a:t>
            </a:r>
            <a:r>
              <a:rPr lang="en-US" sz="2300" dirty="0" err="1"/>
              <a:t>Zues's</a:t>
            </a:r>
            <a:r>
              <a:rPr lang="en-US" sz="2300" dirty="0"/>
              <a:t> control in case they tried to escape. Pluto confronted </a:t>
            </a:r>
            <a:r>
              <a:rPr lang="en-US" sz="2300" dirty="0" err="1"/>
              <a:t>Zues</a:t>
            </a:r>
            <a:r>
              <a:rPr lang="en-US" sz="2300" dirty="0"/>
              <a:t> about his plots against his own son. Zeus wanted to hear nothing of his sons pleads for mercy he gave him so much time to work on himself. But, now he pulled the last straw he specifically instructed the humans to train with Pluto and learn his power and when done take his power for themselves and run los with it. The humans in the den walked slowly towards Pluto's body and held him up by his arms and made him pledge to teach them all aspects of his power. Just like that Pluto's years of torture begun. </a:t>
            </a:r>
          </a:p>
          <a:p>
            <a:pPr marL="0" indent="0">
              <a:buNone/>
            </a:pPr>
            <a:endParaRPr lang="en-US" sz="500" dirty="0"/>
          </a:p>
        </p:txBody>
      </p:sp>
    </p:spTree>
    <p:extLst>
      <p:ext uri="{BB962C8B-B14F-4D97-AF65-F5344CB8AC3E}">
        <p14:creationId xmlns:p14="http://schemas.microsoft.com/office/powerpoint/2010/main" val="155114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CBE82-B4B7-4A8C-AFFB-4681B315870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Myth of Pluto the God of Brawn cont… </a:t>
            </a:r>
          </a:p>
        </p:txBody>
      </p:sp>
      <p:sp>
        <p:nvSpPr>
          <p:cNvPr id="3" name="Content Placeholder 2">
            <a:extLst>
              <a:ext uri="{FF2B5EF4-FFF2-40B4-BE49-F238E27FC236}">
                <a16:creationId xmlns:a16="http://schemas.microsoft.com/office/drawing/2014/main" id="{F8C451B6-AE96-4E06-9B6D-057AE1D2AE51}"/>
              </a:ext>
            </a:extLst>
          </p:cNvPr>
          <p:cNvSpPr>
            <a:spLocks noGrp="1"/>
          </p:cNvSpPr>
          <p:nvPr>
            <p:ph idx="1"/>
          </p:nvPr>
        </p:nvSpPr>
        <p:spPr>
          <a:xfrm>
            <a:off x="4367695" y="218662"/>
            <a:ext cx="7357583" cy="6400800"/>
          </a:xfrm>
        </p:spPr>
        <p:txBody>
          <a:bodyPr anchor="ctr">
            <a:normAutofit/>
          </a:bodyPr>
          <a:lstStyle/>
          <a:p>
            <a:pPr marL="0" indent="0">
              <a:buNone/>
            </a:pPr>
            <a:endParaRPr lang="en-US" sz="800" dirty="0"/>
          </a:p>
          <a:p>
            <a:pPr marL="0" indent="0">
              <a:buNone/>
            </a:pPr>
            <a:r>
              <a:rPr lang="en-US" sz="800" dirty="0"/>
              <a:t>   </a:t>
            </a:r>
            <a:r>
              <a:rPr lang="en-US" sz="1000" dirty="0"/>
              <a:t>This torment went on for years and years until one day Pluto had enough and was going to make a break for it. Pluto wasn't the type man to run away from his problems but he'd hit rock bottom a long time ago. His plan was sneak past the humans while they slept and run far away it wasn't amazing but just enough to get away. That very same night his plan went into effect, as he crept pass one of the humans they caught him red handed. Pluto had planned for this exact moment he harnessed all of might into every single muscle in his body. Unlike before he wasn't going to be smothered in pain and defeat but overcome them make them suffer for what they did to him. </a:t>
            </a:r>
          </a:p>
          <a:p>
            <a:pPr marL="0" indent="0">
              <a:buNone/>
            </a:pPr>
            <a:endParaRPr lang="en-US" sz="1000" dirty="0"/>
          </a:p>
          <a:p>
            <a:pPr marL="0" indent="0">
              <a:buNone/>
            </a:pPr>
            <a:r>
              <a:rPr lang="en-US" sz="1000" dirty="0"/>
              <a:t>   The humans rushed him but Pluto was prepared he broke there huddle in one swift swing of his arm against the wind. They got back up and came back twice as hard but failed again so they took a different split up and take him one on one which was horrible idea. Pluto hurled a boulder in their direction they ran but were crushed or so he thought only remained after that attack. The remaining 3 stood in stance while Pluto charged up for an onslaught of attacks. This strength was unlike any other they had seen from Pluto had they finally found out his power... BOOM... Pluto had tripled in size and punched all three of them through the dome roof of the den.  </a:t>
            </a:r>
          </a:p>
          <a:p>
            <a:pPr marL="0" indent="0">
              <a:buNone/>
            </a:pPr>
            <a:endParaRPr lang="en-US" sz="1000" dirty="0"/>
          </a:p>
          <a:p>
            <a:pPr marL="0" indent="0">
              <a:buNone/>
            </a:pPr>
            <a:r>
              <a:rPr lang="en-US" sz="1000" dirty="0"/>
              <a:t>  His punch had caused tremors splitting the ground in half and earthquakes across the planet. The humans' blood turned rivers red and plants decaying like rotten wood. The damage had been done the world was mere dust and the gods were alerted by the earths </a:t>
            </a:r>
            <a:r>
              <a:rPr lang="en-US" sz="1000" dirty="0" err="1"/>
              <a:t>stinge</a:t>
            </a:r>
            <a:r>
              <a:rPr lang="en-US" sz="1000" dirty="0"/>
              <a:t> of blood. Zeus came down from the heavens to seen what happened when it struck him. He saw his son covered in the blood of the very humans he sent to destroy him. He was furious he rushed to Pluto with full intent of eliminating him but something told him to stop. He saw Pluto laughing hysterically at the death of thousands he caused he was filled with glory he was really better than everyone even his stupid father.   </a:t>
            </a:r>
          </a:p>
          <a:p>
            <a:pPr marL="0" indent="0">
              <a:buNone/>
            </a:pPr>
            <a:endParaRPr lang="en-US" sz="1000" dirty="0"/>
          </a:p>
          <a:p>
            <a:pPr marL="0" indent="0">
              <a:buNone/>
            </a:pPr>
            <a:r>
              <a:rPr lang="en-US" sz="1000" dirty="0"/>
              <a:t>    Had he learned nothing from that day in the palace after all those years he still had the same level of arrogance as before. Nothing had changed. </a:t>
            </a:r>
            <a:r>
              <a:rPr lang="en-US" sz="1000" dirty="0" err="1"/>
              <a:t>Zues's</a:t>
            </a:r>
            <a:r>
              <a:rPr lang="en-US" sz="1000" dirty="0"/>
              <a:t> face paled as his son turned to him and punched him across the planet. Zeus had never felt pain that strong ever in his life the first attack that wounded him. At that point Zeus new exactly what had to happen and only one could walk away alive. The sound of thunder boomed across the Earth Pluto body was struck down beneath the planet as he lived there lifeless. Zeus wept, his only son was consumed by his arrogance and rage. He never wanted him to go down this path but it was done now the Earth was mere dust and his son was gone. </a:t>
            </a:r>
          </a:p>
          <a:p>
            <a:pPr marL="0" indent="0">
              <a:buNone/>
            </a:pPr>
            <a:endParaRPr lang="en-US" sz="1000" dirty="0"/>
          </a:p>
          <a:p>
            <a:pPr marL="0" indent="0">
              <a:buNone/>
            </a:pPr>
            <a:r>
              <a:rPr lang="en-US" sz="1000" dirty="0"/>
              <a:t>    As the years after Pluto's death went by the gods slowly and surely rebuilt the Earth piece by piece. In memory of his son Zeus gave humans some of the same qualities his son had good and bad. He gave them strength and arrogance to some it will hinder and to some it will bring success</a:t>
            </a:r>
            <a:r>
              <a:rPr lang="en-US" sz="800" dirty="0"/>
              <a:t>. </a:t>
            </a:r>
          </a:p>
        </p:txBody>
      </p:sp>
    </p:spTree>
    <p:extLst>
      <p:ext uri="{BB962C8B-B14F-4D97-AF65-F5344CB8AC3E}">
        <p14:creationId xmlns:p14="http://schemas.microsoft.com/office/powerpoint/2010/main" val="248508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E8526-9F69-425A-982F-E239D0A6103F}"/>
              </a:ext>
            </a:extLst>
          </p:cNvPr>
          <p:cNvSpPr>
            <a:spLocks noGrp="1"/>
          </p:cNvSpPr>
          <p:nvPr>
            <p:ph type="title"/>
          </p:nvPr>
        </p:nvSpPr>
        <p:spPr>
          <a:xfrm>
            <a:off x="838200" y="588168"/>
            <a:ext cx="10515600" cy="1325563"/>
          </a:xfrm>
        </p:spPr>
        <p:txBody>
          <a:bodyPr>
            <a:normAutofit/>
          </a:bodyPr>
          <a:lstStyle/>
          <a:p>
            <a:pPr algn="ctr"/>
            <a:r>
              <a:rPr lang="en-US" sz="4600" dirty="0">
                <a:solidFill>
                  <a:srgbClr val="FFFFFF"/>
                </a:solidFill>
              </a:rPr>
              <a:t>Athena and Her Help…</a:t>
            </a:r>
          </a:p>
        </p:txBody>
      </p:sp>
      <p:sp>
        <p:nvSpPr>
          <p:cNvPr id="3" name="Content Placeholder 2">
            <a:extLst>
              <a:ext uri="{FF2B5EF4-FFF2-40B4-BE49-F238E27FC236}">
                <a16:creationId xmlns:a16="http://schemas.microsoft.com/office/drawing/2014/main" id="{99F5EBE6-1458-4F82-8728-87A0CB5DD9B3}"/>
              </a:ext>
            </a:extLst>
          </p:cNvPr>
          <p:cNvSpPr>
            <a:spLocks noGrp="1"/>
          </p:cNvSpPr>
          <p:nvPr>
            <p:ph idx="1"/>
          </p:nvPr>
        </p:nvSpPr>
        <p:spPr>
          <a:xfrm>
            <a:off x="178904" y="1913731"/>
            <a:ext cx="12013096" cy="4765365"/>
          </a:xfrm>
        </p:spPr>
        <p:txBody>
          <a:bodyPr anchor="ctr">
            <a:normAutofit/>
          </a:bodyPr>
          <a:lstStyle/>
          <a:p>
            <a:pPr marL="0" indent="0">
              <a:buNone/>
            </a:pPr>
            <a:r>
              <a:rPr lang="en-US" sz="1100" dirty="0"/>
              <a:t> One day Athena was practicing on her shape shifting. The air was thin  in the village called </a:t>
            </a:r>
            <a:r>
              <a:rPr lang="en-US" sz="1100" dirty="0" err="1"/>
              <a:t>Kigem</a:t>
            </a:r>
            <a:r>
              <a:rPr lang="en-US" sz="1100" dirty="0"/>
              <a:t> and there were flowers and trees bursting out of the ground. The houses were small and had vines going all around the house. Dark green leaves scattered on the ground. As the sun came out the clouds were  moving  back you could see the light blue sky.                                                           </a:t>
            </a:r>
          </a:p>
          <a:p>
            <a:pPr marL="0" indent="0">
              <a:buNone/>
            </a:pPr>
            <a:r>
              <a:rPr lang="en-US" sz="1100" dirty="0"/>
              <a:t>    A little breeze of wind flowed through her dark brown hair. The pond was clear a blue and the rocks sunk to the bottom without a sound. The village was small and very packed  together. The air became a little windy. The vines on the houses swung back and forth.                                                   </a:t>
            </a:r>
          </a:p>
          <a:p>
            <a:pPr marL="0" indent="0">
              <a:buNone/>
            </a:pPr>
            <a:r>
              <a:rPr lang="en-US" sz="1100" dirty="0"/>
              <a:t>   While Athena was practicing on her shape shifting he overheard a couple arguing. Their names are Anna and Jim. Almost everyone in town knew the because Jim is the mayor. He would make Anna pass out the flyers and he would make her feel like she was nothing.                                 </a:t>
            </a:r>
          </a:p>
          <a:p>
            <a:pPr marL="0" indent="0">
              <a:buNone/>
            </a:pPr>
            <a:r>
              <a:rPr lang="en-US" sz="1100" dirty="0"/>
              <a:t>       The next day Athena's wisdom kicks in and she goes to shape shifts into an old women. She goes into a candy store and she bumps into  Anna's and Jim's neighbor. Her name is Mabel and she knows them very well. They have been neighbors  for 7 years.           </a:t>
            </a:r>
          </a:p>
          <a:p>
            <a:pPr marL="0" indent="0">
              <a:buNone/>
            </a:pPr>
            <a:r>
              <a:rPr lang="en-US" sz="1100" dirty="0"/>
              <a:t>When Athena goes into the candy store Mable and Athena start talking. Athena asked," Why do the men think they can control the women?" Mable said," Over 100s years now men think they could control women. My neighbor her husband takes control of her anything he say do she does it. I really don't know why though."                      </a:t>
            </a:r>
          </a:p>
          <a:p>
            <a:pPr marL="0" indent="0">
              <a:buNone/>
            </a:pPr>
            <a:r>
              <a:rPr lang="en-US" sz="1100" dirty="0"/>
              <a:t>      Athena answered ok and can you come by my tomorrow by 12:00pm and tell your friend to come by to. Before Mable left the candy shop Athena asked if she could help out with a favor. They put a note in every ones mailbox. The note had Athena's address on it and the time to come by.                                                                                            The next day arrives and before all the women arrives Athena wanted to talk to Jim. She goes to Jim's office and he let her in. He said," Who are you and what do you want."  Athena said," My name is Athena and I want to talk about your wife Anna."  Jim said," Yeah what about her?" Athena tells him about how he treat her like she is nothing and doesn't respect her. Jim starts to deny all of what Athena is saying so she just leaves.         </a:t>
            </a:r>
          </a:p>
          <a:p>
            <a:pPr marL="0" indent="0">
              <a:buNone/>
            </a:pPr>
            <a:r>
              <a:rPr lang="en-US" sz="1100" dirty="0"/>
              <a:t>     When Athena left and got back home 12:00 came running by. She shape shift back to the old women. Everyone starts to show up Athena opened up her door she start talking to the women. She tells them to stop letting these men run over you so when you go back home I want you to stand up for yourselves. Everyone goes home and start to stand up for themselves.                  </a:t>
            </a:r>
          </a:p>
          <a:p>
            <a:pPr marL="0" indent="0">
              <a:buNone/>
            </a:pPr>
            <a:r>
              <a:rPr lang="en-US" sz="1100" dirty="0"/>
              <a:t>     That day was a special day it helped women around the world to learn to take action and gain respect. For a long time men would just put women down. Then men would tell them they are just not good enough. Women learned it's ok to stand up for themselves. Without Athena women wouldn't have independence. </a:t>
            </a:r>
          </a:p>
          <a:p>
            <a:pPr marL="0" indent="0">
              <a:buNone/>
            </a:pPr>
            <a:r>
              <a:rPr lang="en-US" sz="1100" dirty="0"/>
              <a:t>     Athena help motivate and push women to become who they are today. So many people gained respect for women. It also pushes women's self-esteem. They are so many  jobs for women now because back then there weren't a lot of jobs for them. Today in our society women get a lot more respect and honor. </a:t>
            </a:r>
          </a:p>
        </p:txBody>
      </p:sp>
    </p:spTree>
    <p:extLst>
      <p:ext uri="{BB962C8B-B14F-4D97-AF65-F5344CB8AC3E}">
        <p14:creationId xmlns:p14="http://schemas.microsoft.com/office/powerpoint/2010/main" val="152262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building&#10;&#10;Description automatically generated">
            <a:extLst>
              <a:ext uri="{FF2B5EF4-FFF2-40B4-BE49-F238E27FC236}">
                <a16:creationId xmlns:a16="http://schemas.microsoft.com/office/drawing/2014/main" id="{4FD8E24D-20B1-4F53-BB86-F7EF49EE75E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3298"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D987B4-4E6D-4400-B729-1EE3D9967FD6}"/>
              </a:ext>
            </a:extLst>
          </p:cNvPr>
          <p:cNvSpPr>
            <a:spLocks noGrp="1"/>
          </p:cNvSpPr>
          <p:nvPr>
            <p:ph type="ctrTitle"/>
          </p:nvPr>
        </p:nvSpPr>
        <p:spPr>
          <a:xfrm>
            <a:off x="477980" y="1122363"/>
            <a:ext cx="4750511" cy="3204134"/>
          </a:xfrm>
        </p:spPr>
        <p:txBody>
          <a:bodyPr anchor="b">
            <a:normAutofit/>
          </a:bodyPr>
          <a:lstStyle/>
          <a:p>
            <a:pPr algn="l"/>
            <a:r>
              <a:rPr lang="en-US" sz="4800" dirty="0"/>
              <a:t>Tributes to 9/11</a:t>
            </a:r>
          </a:p>
        </p:txBody>
      </p:sp>
      <p:sp>
        <p:nvSpPr>
          <p:cNvPr id="3" name="Subtitle 2">
            <a:extLst>
              <a:ext uri="{FF2B5EF4-FFF2-40B4-BE49-F238E27FC236}">
                <a16:creationId xmlns:a16="http://schemas.microsoft.com/office/drawing/2014/main" id="{7D9BF840-47DA-4506-896D-FEC7244E0455}"/>
              </a:ext>
            </a:extLst>
          </p:cNvPr>
          <p:cNvSpPr>
            <a:spLocks noGrp="1"/>
          </p:cNvSpPr>
          <p:nvPr>
            <p:ph type="subTitle" idx="1"/>
          </p:nvPr>
        </p:nvSpPr>
        <p:spPr>
          <a:xfrm>
            <a:off x="477980" y="4872922"/>
            <a:ext cx="4023359" cy="1208141"/>
          </a:xfrm>
        </p:spPr>
        <p:txBody>
          <a:bodyPr>
            <a:normAutofit/>
          </a:bodyPr>
          <a:lstStyle/>
          <a:p>
            <a:r>
              <a:rPr lang="en-US" dirty="0"/>
              <a:t>CAPA Creative Writing</a:t>
            </a:r>
          </a:p>
          <a:p>
            <a:r>
              <a:rPr lang="en-US" dirty="0"/>
              <a:t>7</a:t>
            </a:r>
            <a:r>
              <a:rPr lang="en-US" baseline="30000" dirty="0"/>
              <a:t>th</a:t>
            </a:r>
            <a:r>
              <a:rPr lang="en-US" dirty="0"/>
              <a:t> Grade</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211C9C-6A81-4851-8748-8A16744E7E8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National_September_11_Memorial_%26_Museu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684756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447CB2-5F3F-4079-9455-EA22CDE8DEE1}"/>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Duncan B.</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C7A21646-7796-4830-A88E-FF72913C21C7}"/>
              </a:ext>
            </a:extLst>
          </p:cNvPr>
          <p:cNvSpPr>
            <a:spLocks noGrp="1"/>
          </p:cNvSpPr>
          <p:nvPr>
            <p:ph idx="1"/>
          </p:nvPr>
        </p:nvSpPr>
        <p:spPr>
          <a:xfrm>
            <a:off x="5154048" y="1525062"/>
            <a:ext cx="6719117" cy="4629517"/>
          </a:xfrm>
        </p:spPr>
        <p:txBody>
          <a:bodyPr>
            <a:normAutofit fontScale="77500" lnSpcReduction="20000"/>
          </a:bodyPr>
          <a:lstStyle/>
          <a:p>
            <a:pPr marL="0" indent="0" algn="ctr" fontAlgn="base">
              <a:buNone/>
            </a:pPr>
            <a:r>
              <a:rPr lang="en-US" i="1" dirty="0"/>
              <a:t>We tumble and fall, but stand, through it all</a:t>
            </a:r>
            <a:r>
              <a:rPr lang="en-US" dirty="0"/>
              <a:t> </a:t>
            </a:r>
          </a:p>
          <a:p>
            <a:pPr marL="0" indent="0" algn="ctr" fontAlgn="base">
              <a:buNone/>
            </a:pPr>
            <a:r>
              <a:rPr lang="en-US" i="1" dirty="0"/>
              <a:t>We crumble and rebuild, and try to stand tall</a:t>
            </a:r>
            <a:r>
              <a:rPr lang="en-US" dirty="0"/>
              <a:t> </a:t>
            </a:r>
          </a:p>
          <a:p>
            <a:pPr marL="0" indent="0" algn="ctr" fontAlgn="base">
              <a:buNone/>
            </a:pPr>
            <a:r>
              <a:rPr lang="en-US" i="1" dirty="0"/>
              <a:t>We push through the pain, for those who died</a:t>
            </a:r>
            <a:r>
              <a:rPr lang="en-US" dirty="0"/>
              <a:t> </a:t>
            </a:r>
          </a:p>
          <a:p>
            <a:pPr marL="0" indent="0" algn="ctr" fontAlgn="base">
              <a:buNone/>
            </a:pPr>
            <a:r>
              <a:rPr lang="en-US" i="1" dirty="0"/>
              <a:t>And encourage each other to put it all behind</a:t>
            </a:r>
            <a:r>
              <a:rPr lang="en-US" dirty="0"/>
              <a:t> </a:t>
            </a:r>
          </a:p>
          <a:p>
            <a:pPr marL="0" indent="0" algn="ctr" fontAlgn="base">
              <a:buNone/>
            </a:pPr>
            <a:r>
              <a:rPr lang="en-US" i="1" dirty="0"/>
              <a:t>We honor those we lost, by visiting their grave</a:t>
            </a:r>
            <a:r>
              <a:rPr lang="en-US" dirty="0"/>
              <a:t> </a:t>
            </a:r>
          </a:p>
          <a:p>
            <a:pPr marL="0" indent="0" algn="ctr" fontAlgn="base">
              <a:buNone/>
            </a:pPr>
            <a:r>
              <a:rPr lang="en-US" i="1" dirty="0"/>
              <a:t>And say "Whoever did this, shall get punished someday"</a:t>
            </a:r>
            <a:r>
              <a:rPr lang="en-US" dirty="0"/>
              <a:t> </a:t>
            </a:r>
          </a:p>
          <a:p>
            <a:pPr marL="0" indent="0" algn="ctr" fontAlgn="base">
              <a:buNone/>
            </a:pPr>
            <a:r>
              <a:rPr lang="en-US" i="1" dirty="0"/>
              <a:t>We mourn over our family whom we have lost</a:t>
            </a:r>
            <a:r>
              <a:rPr lang="en-US" dirty="0"/>
              <a:t> </a:t>
            </a:r>
          </a:p>
          <a:p>
            <a:pPr marL="0" indent="0" algn="ctr" fontAlgn="base">
              <a:buNone/>
            </a:pPr>
            <a:r>
              <a:rPr lang="en-US" i="1" dirty="0"/>
              <a:t>Then we honor them by moving on and adjust</a:t>
            </a:r>
            <a:r>
              <a:rPr lang="en-US" dirty="0"/>
              <a:t> </a:t>
            </a:r>
          </a:p>
          <a:p>
            <a:pPr marL="0" indent="0" algn="ctr" fontAlgn="base">
              <a:buNone/>
            </a:pPr>
            <a:r>
              <a:rPr lang="en-US" i="1" dirty="0"/>
              <a:t>And help rebuild for the ones who got tossed</a:t>
            </a:r>
            <a:r>
              <a:rPr lang="en-US" dirty="0"/>
              <a:t> </a:t>
            </a:r>
          </a:p>
          <a:p>
            <a:pPr marL="0" indent="0" algn="ctr" fontAlgn="base">
              <a:buNone/>
            </a:pPr>
            <a:r>
              <a:rPr lang="en-US" i="1" dirty="0"/>
              <a:t>It's been months, I'm doing fine, putting it behind</a:t>
            </a:r>
            <a:r>
              <a:rPr lang="en-US" dirty="0"/>
              <a:t> </a:t>
            </a:r>
          </a:p>
          <a:p>
            <a:pPr marL="0" indent="0" algn="ctr" fontAlgn="base">
              <a:buNone/>
            </a:pPr>
            <a:r>
              <a:rPr lang="en-US" i="1" dirty="0"/>
              <a:t>We miss them none the less, and move on</a:t>
            </a:r>
            <a:r>
              <a:rPr lang="en-US" dirty="0"/>
              <a:t> </a:t>
            </a:r>
          </a:p>
          <a:p>
            <a:pPr marL="0" indent="0" algn="ctr" fontAlgn="base">
              <a:buNone/>
            </a:pPr>
            <a:r>
              <a:rPr lang="en-US" dirty="0"/>
              <a:t> </a:t>
            </a:r>
          </a:p>
          <a:p>
            <a:pPr marL="0" indent="0">
              <a:buNone/>
            </a:pPr>
            <a:endParaRPr lang="en-US" dirty="0"/>
          </a:p>
        </p:txBody>
      </p:sp>
    </p:spTree>
    <p:extLst>
      <p:ext uri="{BB962C8B-B14F-4D97-AF65-F5344CB8AC3E}">
        <p14:creationId xmlns:p14="http://schemas.microsoft.com/office/powerpoint/2010/main" val="18705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47CB2-5F3F-4079-9455-EA22CDE8DEE1}"/>
              </a:ext>
            </a:extLst>
          </p:cNvPr>
          <p:cNvSpPr>
            <a:spLocks noGrp="1"/>
          </p:cNvSpPr>
          <p:nvPr>
            <p:ph type="title"/>
          </p:nvPr>
        </p:nvSpPr>
        <p:spPr>
          <a:xfrm>
            <a:off x="686834" y="1153572"/>
            <a:ext cx="3200400" cy="4461163"/>
          </a:xfrm>
        </p:spPr>
        <p:txBody>
          <a:bodyPr>
            <a:normAutofit/>
          </a:bodyPr>
          <a:lstStyle/>
          <a:p>
            <a:r>
              <a:rPr lang="en-US">
                <a:solidFill>
                  <a:srgbClr val="FFFFFF"/>
                </a:solidFill>
              </a:rPr>
              <a:t>Heather C.</a:t>
            </a:r>
            <a:br>
              <a:rPr lang="en-US">
                <a:solidFill>
                  <a:srgbClr val="FFFFFF"/>
                </a:solidFill>
              </a:rPr>
            </a:br>
            <a:br>
              <a:rPr lang="en-US">
                <a:solidFill>
                  <a:srgbClr val="FFFFFF"/>
                </a:solidFill>
              </a:rPr>
            </a:br>
            <a:r>
              <a:rPr lang="en-US">
                <a:solidFill>
                  <a:srgbClr val="FFFFFF"/>
                </a:solidFill>
              </a:rPr>
              <a:t>We Come Together</a:t>
            </a:r>
          </a:p>
        </p:txBody>
      </p:sp>
      <p:sp>
        <p:nvSpPr>
          <p:cNvPr id="45" name="Arc 4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C7A21646-7796-4830-A88E-FF72913C21C7}"/>
              </a:ext>
            </a:extLst>
          </p:cNvPr>
          <p:cNvSpPr>
            <a:spLocks noGrp="1"/>
          </p:cNvSpPr>
          <p:nvPr>
            <p:ph idx="1"/>
          </p:nvPr>
        </p:nvSpPr>
        <p:spPr>
          <a:xfrm>
            <a:off x="4447308" y="591344"/>
            <a:ext cx="6906491" cy="5585619"/>
          </a:xfrm>
        </p:spPr>
        <p:txBody>
          <a:bodyPr anchor="ctr">
            <a:normAutofit/>
          </a:bodyPr>
          <a:lstStyle/>
          <a:p>
            <a:pPr marL="0" indent="0" fontAlgn="base">
              <a:buNone/>
            </a:pPr>
            <a:endParaRPr lang="en-US" sz="1500" i="1" dirty="0"/>
          </a:p>
          <a:p>
            <a:pPr marL="0" indent="0" fontAlgn="base">
              <a:spcBef>
                <a:spcPts val="0"/>
              </a:spcBef>
              <a:buNone/>
            </a:pPr>
            <a:r>
              <a:rPr lang="en-US" sz="1500" i="1" dirty="0"/>
              <a:t>America comes and works together; we rebuild together what was destroyed </a:t>
            </a:r>
          </a:p>
          <a:p>
            <a:pPr marL="0" indent="0" fontAlgn="base">
              <a:spcBef>
                <a:spcPts val="0"/>
              </a:spcBef>
              <a:buNone/>
            </a:pPr>
            <a:endParaRPr lang="en-US" sz="1500" i="1" dirty="0"/>
          </a:p>
          <a:p>
            <a:pPr marL="0" indent="0" fontAlgn="base">
              <a:spcBef>
                <a:spcPts val="0"/>
              </a:spcBef>
              <a:buNone/>
            </a:pPr>
            <a:r>
              <a:rPr lang="en-US" sz="1500" i="1" dirty="0"/>
              <a:t>We fix what was destroyed by people who're confused </a:t>
            </a:r>
          </a:p>
          <a:p>
            <a:pPr marL="0" indent="0" fontAlgn="base">
              <a:spcBef>
                <a:spcPts val="0"/>
              </a:spcBef>
              <a:buNone/>
            </a:pPr>
            <a:endParaRPr lang="en-US" sz="1500" i="1" dirty="0"/>
          </a:p>
          <a:p>
            <a:pPr marL="0" indent="0" fontAlgn="base">
              <a:spcBef>
                <a:spcPts val="0"/>
              </a:spcBef>
              <a:buNone/>
            </a:pPr>
            <a:r>
              <a:rPr lang="en-US" sz="1500" i="1" dirty="0"/>
              <a:t>We watch what others do to our country everyday </a:t>
            </a:r>
          </a:p>
          <a:p>
            <a:pPr marL="0" indent="0" fontAlgn="base">
              <a:spcBef>
                <a:spcPts val="0"/>
              </a:spcBef>
              <a:buNone/>
            </a:pPr>
            <a:endParaRPr lang="en-US" sz="1500" i="1" dirty="0"/>
          </a:p>
          <a:p>
            <a:pPr marL="0" indent="0" fontAlgn="base">
              <a:spcBef>
                <a:spcPts val="0"/>
              </a:spcBef>
              <a:buNone/>
            </a:pPr>
            <a:r>
              <a:rPr lang="en-US" sz="1500" i="1" dirty="0"/>
              <a:t>We sat through dust, destruction, and waste for days </a:t>
            </a:r>
          </a:p>
          <a:p>
            <a:pPr marL="0" indent="0" fontAlgn="base">
              <a:spcBef>
                <a:spcPts val="0"/>
              </a:spcBef>
              <a:buNone/>
            </a:pPr>
            <a:endParaRPr lang="en-US" sz="1500" i="1" dirty="0"/>
          </a:p>
          <a:p>
            <a:pPr marL="0" indent="0" fontAlgn="base">
              <a:spcBef>
                <a:spcPts val="0"/>
              </a:spcBef>
              <a:buNone/>
            </a:pPr>
            <a:r>
              <a:rPr lang="en-US" sz="1500" i="1" dirty="0"/>
              <a:t>Our people watched close family not survive during this </a:t>
            </a:r>
          </a:p>
          <a:p>
            <a:pPr marL="0" indent="0" fontAlgn="base">
              <a:spcBef>
                <a:spcPts val="0"/>
              </a:spcBef>
              <a:buNone/>
            </a:pPr>
            <a:endParaRPr lang="en-US" sz="1500" i="1" dirty="0"/>
          </a:p>
          <a:p>
            <a:pPr marL="0" indent="0" fontAlgn="base">
              <a:spcBef>
                <a:spcPts val="0"/>
              </a:spcBef>
              <a:buNone/>
            </a:pPr>
            <a:r>
              <a:rPr lang="en-US" sz="1500" i="1" dirty="0"/>
              <a:t>We come together to rebuild what happened on 9/11 </a:t>
            </a:r>
          </a:p>
          <a:p>
            <a:pPr marL="0" indent="0" fontAlgn="base">
              <a:spcBef>
                <a:spcPts val="0"/>
              </a:spcBef>
              <a:buNone/>
            </a:pPr>
            <a:endParaRPr lang="en-US" sz="1500" i="1" dirty="0"/>
          </a:p>
          <a:p>
            <a:pPr marL="0" indent="0" fontAlgn="base">
              <a:spcBef>
                <a:spcPts val="0"/>
              </a:spcBef>
              <a:buNone/>
            </a:pPr>
            <a:r>
              <a:rPr lang="en-US" sz="1500" i="1" dirty="0"/>
              <a:t>They just don't know...they don't know, about Americans </a:t>
            </a:r>
          </a:p>
          <a:p>
            <a:pPr marL="0" indent="0" fontAlgn="base">
              <a:spcBef>
                <a:spcPts val="0"/>
              </a:spcBef>
              <a:buNone/>
            </a:pPr>
            <a:endParaRPr lang="en-US" sz="1500" i="1" dirty="0"/>
          </a:p>
          <a:p>
            <a:pPr marL="0" indent="0" fontAlgn="base">
              <a:spcBef>
                <a:spcPts val="0"/>
              </a:spcBef>
              <a:buNone/>
            </a:pPr>
            <a:r>
              <a:rPr lang="en-US" sz="1500" i="1" dirty="0"/>
              <a:t>We live in a country where some don't care </a:t>
            </a:r>
          </a:p>
          <a:p>
            <a:pPr marL="0" indent="0" fontAlgn="base">
              <a:spcBef>
                <a:spcPts val="0"/>
              </a:spcBef>
              <a:buNone/>
            </a:pPr>
            <a:endParaRPr lang="en-US" sz="1500" i="1" dirty="0"/>
          </a:p>
          <a:p>
            <a:pPr marL="0" indent="0" fontAlgn="base">
              <a:spcBef>
                <a:spcPts val="0"/>
              </a:spcBef>
              <a:buNone/>
            </a:pPr>
            <a:r>
              <a:rPr lang="en-US" sz="1500" i="1" dirty="0"/>
              <a:t>But those don't want us to succeed, we fight </a:t>
            </a:r>
          </a:p>
          <a:p>
            <a:pPr marL="0" indent="0" fontAlgn="base">
              <a:spcBef>
                <a:spcPts val="0"/>
              </a:spcBef>
              <a:buNone/>
            </a:pPr>
            <a:endParaRPr lang="en-US" sz="1500" i="1" dirty="0"/>
          </a:p>
          <a:p>
            <a:pPr marL="0" indent="0" fontAlgn="base">
              <a:spcBef>
                <a:spcPts val="0"/>
              </a:spcBef>
              <a:buNone/>
            </a:pPr>
            <a:r>
              <a:rPr lang="en-US" sz="1500" i="1" dirty="0"/>
              <a:t>We thank those for who truly cares what happens </a:t>
            </a:r>
          </a:p>
          <a:p>
            <a:pPr marL="0" indent="0" fontAlgn="base">
              <a:spcBef>
                <a:spcPts val="0"/>
              </a:spcBef>
              <a:buNone/>
            </a:pPr>
            <a:endParaRPr lang="en-US" sz="1500" i="1" dirty="0"/>
          </a:p>
          <a:p>
            <a:pPr marL="0" indent="0" fontAlgn="base">
              <a:spcBef>
                <a:spcPts val="0"/>
              </a:spcBef>
              <a:buNone/>
            </a:pPr>
            <a:r>
              <a:rPr lang="en-US" sz="1500" i="1" dirty="0"/>
              <a:t>Because those are the people who rebuild  the destruction </a:t>
            </a:r>
            <a:endParaRPr lang="en-US" sz="1500" dirty="0"/>
          </a:p>
        </p:txBody>
      </p:sp>
    </p:spTree>
    <p:extLst>
      <p:ext uri="{BB962C8B-B14F-4D97-AF65-F5344CB8AC3E}">
        <p14:creationId xmlns:p14="http://schemas.microsoft.com/office/powerpoint/2010/main" val="144534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FE1712-A7D4-4A4B-B175-DFD2109D0594}"/>
              </a:ext>
            </a:extLst>
          </p:cNvPr>
          <p:cNvSpPr>
            <a:spLocks noGrp="1"/>
          </p:cNvSpPr>
          <p:nvPr>
            <p:ph type="title"/>
          </p:nvPr>
        </p:nvSpPr>
        <p:spPr>
          <a:xfrm>
            <a:off x="640079" y="2053641"/>
            <a:ext cx="3669161" cy="2760098"/>
          </a:xfrm>
        </p:spPr>
        <p:txBody>
          <a:bodyPr>
            <a:normAutofit/>
          </a:bodyPr>
          <a:lstStyle/>
          <a:p>
            <a:r>
              <a:rPr lang="en-US">
                <a:solidFill>
                  <a:srgbClr val="FFFFFF"/>
                </a:solidFill>
              </a:rPr>
              <a:t>Camryn R.   </a:t>
            </a:r>
          </a:p>
        </p:txBody>
      </p:sp>
      <p:sp>
        <p:nvSpPr>
          <p:cNvPr id="3" name="Content Placeholder 2">
            <a:extLst>
              <a:ext uri="{FF2B5EF4-FFF2-40B4-BE49-F238E27FC236}">
                <a16:creationId xmlns:a16="http://schemas.microsoft.com/office/drawing/2014/main" id="{36289D58-821D-4C5B-96D6-D6B5D0A08B78}"/>
              </a:ext>
            </a:extLst>
          </p:cNvPr>
          <p:cNvSpPr>
            <a:spLocks noGrp="1"/>
          </p:cNvSpPr>
          <p:nvPr>
            <p:ph idx="1"/>
          </p:nvPr>
        </p:nvSpPr>
        <p:spPr>
          <a:xfrm>
            <a:off x="5314548" y="125894"/>
            <a:ext cx="6082110" cy="6444239"/>
          </a:xfrm>
        </p:spPr>
        <p:txBody>
          <a:bodyPr anchor="ctr">
            <a:noAutofit/>
          </a:bodyPr>
          <a:lstStyle/>
          <a:p>
            <a:pPr marL="0" indent="0">
              <a:spcBef>
                <a:spcPts val="0"/>
              </a:spcBef>
              <a:buNone/>
            </a:pPr>
            <a:r>
              <a:rPr lang="en-US" b="1" dirty="0">
                <a:solidFill>
                  <a:srgbClr val="000000"/>
                </a:solidFill>
              </a:rPr>
              <a:t>N</a:t>
            </a:r>
            <a:r>
              <a:rPr lang="en-US" sz="1800" dirty="0">
                <a:solidFill>
                  <a:srgbClr val="000000"/>
                </a:solidFill>
              </a:rPr>
              <a:t>ine eleven was an attack on the twin towers.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I</a:t>
            </a:r>
            <a:r>
              <a:rPr lang="en-US" sz="1800" dirty="0">
                <a:solidFill>
                  <a:srgbClr val="000000"/>
                </a:solidFill>
              </a:rPr>
              <a:t>n this attack 2,977 people were killed that day.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N</a:t>
            </a:r>
            <a:r>
              <a:rPr lang="en-US" sz="1800" dirty="0">
                <a:solidFill>
                  <a:srgbClr val="000000"/>
                </a:solidFill>
              </a:rPr>
              <a:t>on-aware people came into that building on September 11.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E</a:t>
            </a:r>
            <a:r>
              <a:rPr lang="en-US" sz="1800" dirty="0">
                <a:solidFill>
                  <a:srgbClr val="000000"/>
                </a:solidFill>
              </a:rPr>
              <a:t>ven 25,000 people were injured in this terrorist attack.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E</a:t>
            </a:r>
            <a:r>
              <a:rPr lang="en-US" sz="1800" dirty="0">
                <a:solidFill>
                  <a:srgbClr val="000000"/>
                </a:solidFill>
              </a:rPr>
              <a:t>ager people began going to church way more often.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L</a:t>
            </a:r>
            <a:r>
              <a:rPr lang="en-US" sz="1800" dirty="0">
                <a:solidFill>
                  <a:srgbClr val="000000"/>
                </a:solidFill>
              </a:rPr>
              <a:t>ads and ladies lost lots of their family members.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E</a:t>
            </a:r>
            <a:r>
              <a:rPr lang="en-US" sz="1800" dirty="0">
                <a:solidFill>
                  <a:srgbClr val="000000"/>
                </a:solidFill>
              </a:rPr>
              <a:t>veryone was afraid of if another would take place.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V</a:t>
            </a:r>
            <a:r>
              <a:rPr lang="en-US" sz="1800" dirty="0">
                <a:solidFill>
                  <a:srgbClr val="000000"/>
                </a:solidFill>
              </a:rPr>
              <a:t>exed citizens moved forward on from this tragic incident.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E</a:t>
            </a:r>
            <a:r>
              <a:rPr lang="en-US" sz="1800" dirty="0">
                <a:solidFill>
                  <a:srgbClr val="000000"/>
                </a:solidFill>
              </a:rPr>
              <a:t>ven though the twin towers are no longer here today,  </a:t>
            </a:r>
          </a:p>
          <a:p>
            <a:pPr marL="0" indent="0">
              <a:spcBef>
                <a:spcPts val="0"/>
              </a:spcBef>
              <a:buNone/>
            </a:pPr>
            <a:endParaRPr lang="en-US" sz="1800" dirty="0">
              <a:solidFill>
                <a:srgbClr val="000000"/>
              </a:solidFill>
            </a:endParaRPr>
          </a:p>
          <a:p>
            <a:pPr marL="0" indent="0">
              <a:spcBef>
                <a:spcPts val="0"/>
              </a:spcBef>
              <a:buNone/>
            </a:pPr>
            <a:r>
              <a:rPr lang="en-US" b="1" dirty="0">
                <a:solidFill>
                  <a:srgbClr val="000000"/>
                </a:solidFill>
              </a:rPr>
              <a:t>N</a:t>
            </a:r>
            <a:r>
              <a:rPr lang="en-US" sz="1800" dirty="0">
                <a:solidFill>
                  <a:srgbClr val="000000"/>
                </a:solidFill>
              </a:rPr>
              <a:t>o one has ever forgotten about September 11, 2001.  </a:t>
            </a:r>
          </a:p>
          <a:p>
            <a:pPr marL="0" indent="0">
              <a:spcBef>
                <a:spcPts val="0"/>
              </a:spcBef>
              <a:buNone/>
            </a:pPr>
            <a:endParaRPr lang="en-US" sz="1800" dirty="0">
              <a:solidFill>
                <a:srgbClr val="000000"/>
              </a:solidFill>
            </a:endParaRPr>
          </a:p>
          <a:p>
            <a:pPr marL="0" indent="0">
              <a:spcBef>
                <a:spcPts val="0"/>
              </a:spcBef>
              <a:buNone/>
            </a:pPr>
            <a:r>
              <a:rPr lang="en-US" sz="2000" b="1" dirty="0">
                <a:solidFill>
                  <a:srgbClr val="000000"/>
                </a:solidFill>
              </a:rPr>
              <a:t>2001 </a:t>
            </a:r>
            <a:r>
              <a:rPr lang="en-US" sz="1800" dirty="0">
                <a:solidFill>
                  <a:srgbClr val="000000"/>
                </a:solidFill>
              </a:rPr>
              <a:t>was a historical year everyone should remember. </a:t>
            </a:r>
          </a:p>
        </p:txBody>
      </p:sp>
    </p:spTree>
    <p:extLst>
      <p:ext uri="{BB962C8B-B14F-4D97-AF65-F5344CB8AC3E}">
        <p14:creationId xmlns:p14="http://schemas.microsoft.com/office/powerpoint/2010/main" val="345015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3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B630E-3CB1-4F1F-AE8E-DE601CC49DD4}"/>
              </a:ext>
            </a:extLst>
          </p:cNvPr>
          <p:cNvSpPr>
            <a:spLocks noGrp="1"/>
          </p:cNvSpPr>
          <p:nvPr>
            <p:ph type="title"/>
          </p:nvPr>
        </p:nvSpPr>
        <p:spPr>
          <a:xfrm>
            <a:off x="1075767" y="1188637"/>
            <a:ext cx="2988234" cy="4480726"/>
          </a:xfrm>
        </p:spPr>
        <p:txBody>
          <a:bodyPr>
            <a:normAutofit/>
          </a:bodyPr>
          <a:lstStyle/>
          <a:p>
            <a:pPr algn="r"/>
            <a:r>
              <a:rPr lang="en-US" sz="6100" b="1"/>
              <a:t>Russel S. </a:t>
            </a:r>
            <a:br>
              <a:rPr lang="en-US" sz="6100" b="1"/>
            </a:br>
            <a:r>
              <a:rPr lang="en-US" sz="6100" b="1"/>
              <a:t>We are a Huge Family </a:t>
            </a:r>
          </a:p>
        </p:txBody>
      </p:sp>
      <p:cxnSp>
        <p:nvCxnSpPr>
          <p:cNvPr id="48" name="Straight Connector 4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383DC3-6008-4064-806A-1DFE7EA87D53}"/>
              </a:ext>
            </a:extLst>
          </p:cNvPr>
          <p:cNvSpPr>
            <a:spLocks noGrp="1"/>
          </p:cNvSpPr>
          <p:nvPr>
            <p:ph idx="1"/>
          </p:nvPr>
        </p:nvSpPr>
        <p:spPr>
          <a:xfrm>
            <a:off x="5255260" y="1648870"/>
            <a:ext cx="4702848" cy="3560260"/>
          </a:xfrm>
        </p:spPr>
        <p:txBody>
          <a:bodyPr anchor="ctr">
            <a:normAutofit/>
          </a:bodyPr>
          <a:lstStyle/>
          <a:p>
            <a:pPr marL="0" indent="0">
              <a:spcBef>
                <a:spcPts val="0"/>
              </a:spcBef>
              <a:spcAft>
                <a:spcPts val="600"/>
              </a:spcAft>
              <a:buNone/>
            </a:pPr>
            <a:r>
              <a:rPr lang="en-US" sz="1500"/>
              <a:t> </a:t>
            </a:r>
          </a:p>
          <a:p>
            <a:pPr marL="0" indent="0">
              <a:spcBef>
                <a:spcPts val="0"/>
              </a:spcBef>
              <a:spcAft>
                <a:spcPts val="600"/>
              </a:spcAft>
              <a:buNone/>
            </a:pPr>
            <a:r>
              <a:rPr lang="en-US" sz="1500"/>
              <a:t>  On September eleven everybody in New York was struck </a:t>
            </a:r>
          </a:p>
          <a:p>
            <a:pPr marL="0" indent="0">
              <a:spcBef>
                <a:spcPts val="0"/>
              </a:spcBef>
              <a:spcAft>
                <a:spcPts val="600"/>
              </a:spcAft>
              <a:buNone/>
            </a:pPr>
            <a:r>
              <a:rPr lang="en-US" sz="1500"/>
              <a:t>   We remember the people who were lost that day </a:t>
            </a:r>
          </a:p>
          <a:p>
            <a:pPr marL="0" indent="0">
              <a:spcBef>
                <a:spcPts val="0"/>
              </a:spcBef>
              <a:spcAft>
                <a:spcPts val="600"/>
              </a:spcAft>
              <a:buNone/>
            </a:pPr>
            <a:r>
              <a:rPr lang="en-US" sz="1500"/>
              <a:t>    We help everyone to comfort and remember their loss </a:t>
            </a:r>
          </a:p>
          <a:p>
            <a:pPr marL="0" indent="0">
              <a:spcBef>
                <a:spcPts val="0"/>
              </a:spcBef>
              <a:spcAft>
                <a:spcPts val="600"/>
              </a:spcAft>
              <a:buNone/>
            </a:pPr>
            <a:r>
              <a:rPr lang="en-US" sz="1500"/>
              <a:t>  We remember so we realize this could happen anytime          </a:t>
            </a:r>
          </a:p>
          <a:p>
            <a:pPr marL="0" indent="0">
              <a:spcBef>
                <a:spcPts val="0"/>
              </a:spcBef>
              <a:spcAft>
                <a:spcPts val="600"/>
              </a:spcAft>
              <a:buNone/>
            </a:pPr>
            <a:r>
              <a:rPr lang="en-US" sz="1500"/>
              <a:t>    Thousands died but we don't cry, together we rebuild</a:t>
            </a:r>
          </a:p>
          <a:p>
            <a:pPr marL="0" indent="0">
              <a:spcBef>
                <a:spcPts val="0"/>
              </a:spcBef>
              <a:spcAft>
                <a:spcPts val="600"/>
              </a:spcAft>
              <a:buNone/>
            </a:pPr>
            <a:r>
              <a:rPr lang="en-US" sz="1500"/>
              <a:t>  It was scary, but we still have many family </a:t>
            </a:r>
          </a:p>
          <a:p>
            <a:pPr marL="0" indent="0">
              <a:spcBef>
                <a:spcPts val="0"/>
              </a:spcBef>
              <a:spcAft>
                <a:spcPts val="600"/>
              </a:spcAft>
              <a:buNone/>
            </a:pPr>
            <a:r>
              <a:rPr lang="en-US" sz="1500"/>
              <a:t>  We should be happy for those who were safe </a:t>
            </a:r>
          </a:p>
          <a:p>
            <a:pPr marL="0" indent="0">
              <a:spcBef>
                <a:spcPts val="0"/>
              </a:spcBef>
              <a:spcAft>
                <a:spcPts val="600"/>
              </a:spcAft>
              <a:buNone/>
            </a:pPr>
            <a:r>
              <a:rPr lang="en-US" sz="1500"/>
              <a:t> Those bad people want to see us people suffer </a:t>
            </a:r>
          </a:p>
          <a:p>
            <a:pPr marL="0" indent="0">
              <a:spcBef>
                <a:spcPts val="0"/>
              </a:spcBef>
              <a:spcAft>
                <a:spcPts val="600"/>
              </a:spcAft>
              <a:buNone/>
            </a:pPr>
            <a:r>
              <a:rPr lang="en-US" sz="1500"/>
              <a:t>But this is our country, we love each other </a:t>
            </a:r>
          </a:p>
          <a:p>
            <a:pPr marL="0" indent="0">
              <a:spcBef>
                <a:spcPts val="0"/>
              </a:spcBef>
              <a:spcAft>
                <a:spcPts val="600"/>
              </a:spcAft>
              <a:buNone/>
            </a:pPr>
            <a:r>
              <a:rPr lang="en-US" sz="1500"/>
              <a:t>Not many people remember but they will, someday soon </a:t>
            </a:r>
          </a:p>
          <a:p>
            <a:pPr marL="0" indent="0">
              <a:spcBef>
                <a:spcPts val="0"/>
              </a:spcBef>
              <a:spcAft>
                <a:spcPts val="600"/>
              </a:spcAft>
              <a:buNone/>
            </a:pPr>
            <a:r>
              <a:rPr lang="en-US" sz="1500"/>
              <a:t>We will remember this day to help one another </a:t>
            </a:r>
          </a:p>
        </p:txBody>
      </p:sp>
    </p:spTree>
    <p:extLst>
      <p:ext uri="{BB962C8B-B14F-4D97-AF65-F5344CB8AC3E}">
        <p14:creationId xmlns:p14="http://schemas.microsoft.com/office/powerpoint/2010/main" val="159706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0EB9CC-627B-4EE3-B0D3-D653BC81A5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95" r="26380"/>
          <a:stretch/>
        </p:blipFill>
        <p:spPr>
          <a:xfrm>
            <a:off x="3522468" y="10"/>
            <a:ext cx="8669532" cy="6857990"/>
          </a:xfrm>
          <a:prstGeom prst="rect">
            <a:avLst/>
          </a:prstGeom>
        </p:spPr>
      </p:pic>
      <p:sp>
        <p:nvSpPr>
          <p:cNvPr id="17"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3CBE82-B4B7-4A8C-AFFB-4681B315870D}"/>
              </a:ext>
            </a:extLst>
          </p:cNvPr>
          <p:cNvSpPr>
            <a:spLocks noGrp="1"/>
          </p:cNvSpPr>
          <p:nvPr>
            <p:ph type="title"/>
          </p:nvPr>
        </p:nvSpPr>
        <p:spPr>
          <a:xfrm>
            <a:off x="371093" y="1161288"/>
            <a:ext cx="4578594" cy="1245616"/>
          </a:xfrm>
        </p:spPr>
        <p:txBody>
          <a:bodyPr anchor="b">
            <a:normAutofit/>
          </a:bodyPr>
          <a:lstStyle/>
          <a:p>
            <a:r>
              <a:rPr lang="en-US" sz="6000" dirty="0"/>
              <a:t>Voting Rights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8C451B6-AE96-4E06-9B6D-057AE1D2AE51}"/>
              </a:ext>
            </a:extLst>
          </p:cNvPr>
          <p:cNvSpPr>
            <a:spLocks noGrp="1"/>
          </p:cNvSpPr>
          <p:nvPr>
            <p:ph idx="1"/>
          </p:nvPr>
        </p:nvSpPr>
        <p:spPr>
          <a:xfrm>
            <a:off x="371094" y="2718054"/>
            <a:ext cx="3438906" cy="3207258"/>
          </a:xfrm>
        </p:spPr>
        <p:txBody>
          <a:bodyPr anchor="t">
            <a:normAutofit lnSpcReduction="10000"/>
          </a:bodyPr>
          <a:lstStyle/>
          <a:p>
            <a:pPr marL="0" indent="0">
              <a:buNone/>
            </a:pPr>
            <a:endParaRPr lang="en-US" sz="1700" dirty="0"/>
          </a:p>
          <a:p>
            <a:pPr marL="0" indent="0" algn="ctr">
              <a:buNone/>
            </a:pPr>
            <a:r>
              <a:rPr lang="en-US" sz="1700" dirty="0"/>
              <a:t>On November 3, Our poems were displayed. The students wanted to be the voice of the issues voters should understand before casting their vote. </a:t>
            </a:r>
          </a:p>
          <a:p>
            <a:pPr marL="0" indent="0" algn="ctr">
              <a:buNone/>
            </a:pPr>
            <a:endParaRPr lang="en-US" sz="1700" dirty="0"/>
          </a:p>
          <a:p>
            <a:pPr marL="0" indent="0" algn="ctr">
              <a:buNone/>
            </a:pPr>
            <a:endParaRPr lang="en-US" sz="1700" dirty="0"/>
          </a:p>
          <a:p>
            <a:pPr marL="0" indent="0" algn="ctr">
              <a:buNone/>
            </a:pPr>
            <a:endParaRPr lang="en-US" sz="1700" dirty="0"/>
          </a:p>
          <a:p>
            <a:pPr marL="0" indent="0" algn="ctr">
              <a:buNone/>
            </a:pPr>
            <a:endParaRPr lang="en-US" sz="1700" dirty="0"/>
          </a:p>
          <a:p>
            <a:pPr marL="0" indent="0" algn="ctr">
              <a:buNone/>
            </a:pPr>
            <a:r>
              <a:rPr lang="en-US" sz="1700" dirty="0"/>
              <a:t>8</a:t>
            </a:r>
            <a:r>
              <a:rPr lang="en-US" sz="1700" baseline="30000" dirty="0"/>
              <a:t>TH</a:t>
            </a:r>
            <a:r>
              <a:rPr lang="en-US" sz="1700" dirty="0"/>
              <a:t> Grade CAPA</a:t>
            </a:r>
          </a:p>
        </p:txBody>
      </p:sp>
    </p:spTree>
    <p:extLst>
      <p:ext uri="{BB962C8B-B14F-4D97-AF65-F5344CB8AC3E}">
        <p14:creationId xmlns:p14="http://schemas.microsoft.com/office/powerpoint/2010/main" val="25988952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125F0-A3BC-4B4A-98D0-9AB6D0D9749D}"/>
              </a:ext>
            </a:extLst>
          </p:cNvPr>
          <p:cNvSpPr>
            <a:spLocks noGrp="1"/>
          </p:cNvSpPr>
          <p:nvPr>
            <p:ph type="title"/>
          </p:nvPr>
        </p:nvSpPr>
        <p:spPr>
          <a:xfrm>
            <a:off x="1102368" y="1877492"/>
            <a:ext cx="4030132" cy="3215373"/>
          </a:xfrm>
        </p:spPr>
        <p:txBody>
          <a:bodyPr>
            <a:normAutofit/>
          </a:bodyPr>
          <a:lstStyle/>
          <a:p>
            <a:pPr algn="ctr"/>
            <a:r>
              <a:rPr lang="en-US" dirty="0">
                <a:solidFill>
                  <a:schemeClr val="bg1"/>
                </a:solidFill>
              </a:rPr>
              <a:t>Global Warming</a:t>
            </a:r>
            <a:br>
              <a:rPr lang="en-US" dirty="0">
                <a:solidFill>
                  <a:schemeClr val="bg1"/>
                </a:solidFill>
              </a:rPr>
            </a:br>
            <a:r>
              <a:rPr lang="en-US" dirty="0">
                <a:solidFill>
                  <a:schemeClr val="bg1"/>
                </a:solidFill>
              </a:rPr>
              <a:t>by</a:t>
            </a:r>
            <a:br>
              <a:rPr lang="en-US" dirty="0">
                <a:solidFill>
                  <a:schemeClr val="bg1"/>
                </a:solidFill>
              </a:rPr>
            </a:br>
            <a:r>
              <a:rPr lang="en-US" dirty="0">
                <a:solidFill>
                  <a:schemeClr val="bg1"/>
                </a:solidFill>
              </a:rPr>
              <a:t>Warren S.</a:t>
            </a:r>
          </a:p>
        </p:txBody>
      </p:sp>
      <p:grpSp>
        <p:nvGrpSpPr>
          <p:cNvPr id="27"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4"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5"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6"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CE56DA-3322-42BF-A939-12FD69BC70B9}"/>
              </a:ext>
            </a:extLst>
          </p:cNvPr>
          <p:cNvSpPr>
            <a:spLocks noGrp="1"/>
          </p:cNvSpPr>
          <p:nvPr>
            <p:ph idx="1"/>
          </p:nvPr>
        </p:nvSpPr>
        <p:spPr>
          <a:xfrm>
            <a:off x="6234868" y="1130846"/>
            <a:ext cx="5217173" cy="4351338"/>
          </a:xfrm>
        </p:spPr>
        <p:txBody>
          <a:bodyPr>
            <a:normAutofit/>
          </a:bodyPr>
          <a:lstStyle/>
          <a:p>
            <a:pPr marL="0" indent="0">
              <a:buNone/>
            </a:pPr>
            <a:r>
              <a:rPr lang="en-US" sz="700" dirty="0">
                <a:solidFill>
                  <a:schemeClr val="bg1"/>
                </a:solidFill>
              </a:rPr>
              <a:t>Cough, Cough </a:t>
            </a:r>
          </a:p>
          <a:p>
            <a:pPr marL="0" indent="0">
              <a:buNone/>
            </a:pPr>
            <a:r>
              <a:rPr lang="en-US" sz="700" dirty="0">
                <a:solidFill>
                  <a:schemeClr val="bg1"/>
                </a:solidFill>
              </a:rPr>
              <a:t>The Earth's increasing fever is deadly. </a:t>
            </a:r>
          </a:p>
          <a:p>
            <a:pPr marL="0" indent="0">
              <a:buNone/>
            </a:pPr>
            <a:r>
              <a:rPr lang="en-US" sz="700" dirty="0">
                <a:solidFill>
                  <a:schemeClr val="bg1"/>
                </a:solidFill>
              </a:rPr>
              <a:t>Killing whole species, destroying whole habitats. </a:t>
            </a:r>
          </a:p>
          <a:p>
            <a:pPr marL="0" indent="0">
              <a:buNone/>
            </a:pPr>
            <a:r>
              <a:rPr lang="en-US" sz="700" dirty="0">
                <a:solidFill>
                  <a:schemeClr val="bg1"/>
                </a:solidFill>
              </a:rPr>
              <a:t>The Ocean is Lemonade glaciers are ice. </a:t>
            </a:r>
          </a:p>
          <a:p>
            <a:pPr marL="0" indent="0">
              <a:buNone/>
            </a:pPr>
            <a:r>
              <a:rPr lang="en-US" sz="700" dirty="0">
                <a:solidFill>
                  <a:schemeClr val="bg1"/>
                </a:solidFill>
              </a:rPr>
              <a:t>Melting Glaciers are Watering down Oceans. </a:t>
            </a:r>
          </a:p>
          <a:p>
            <a:pPr marL="0" indent="0">
              <a:buNone/>
            </a:pPr>
            <a:r>
              <a:rPr lang="en-US" sz="700" dirty="0">
                <a:solidFill>
                  <a:schemeClr val="bg1"/>
                </a:solidFill>
              </a:rPr>
              <a:t>Tick...Tock...Tick...Tock, </a:t>
            </a:r>
          </a:p>
          <a:p>
            <a:pPr marL="0" indent="0">
              <a:buNone/>
            </a:pPr>
            <a:r>
              <a:rPr lang="en-US" sz="700" dirty="0">
                <a:solidFill>
                  <a:schemeClr val="bg1"/>
                </a:solidFill>
              </a:rPr>
              <a:t>Every second the Earth is heating up 2 degrees. </a:t>
            </a:r>
          </a:p>
          <a:p>
            <a:pPr marL="0" indent="0">
              <a:buNone/>
            </a:pPr>
            <a:r>
              <a:rPr lang="en-US" sz="700" dirty="0">
                <a:solidFill>
                  <a:schemeClr val="bg1"/>
                </a:solidFill>
              </a:rPr>
              <a:t>In less than 20 years all the ice is expected to melt in the Arctic. </a:t>
            </a:r>
          </a:p>
          <a:p>
            <a:pPr marL="0" indent="0">
              <a:buNone/>
            </a:pPr>
            <a:r>
              <a:rPr lang="en-US" sz="700" dirty="0">
                <a:solidFill>
                  <a:schemeClr val="bg1"/>
                </a:solidFill>
              </a:rPr>
              <a:t>The last ten years have been the hottest ever on this Godforsaken Earth. </a:t>
            </a:r>
          </a:p>
          <a:p>
            <a:pPr marL="0" indent="0">
              <a:buNone/>
            </a:pPr>
            <a:r>
              <a:rPr lang="en-US" sz="700" dirty="0">
                <a:solidFill>
                  <a:schemeClr val="bg1"/>
                </a:solidFill>
              </a:rPr>
              <a:t>It's time to pay up, </a:t>
            </a:r>
          </a:p>
          <a:p>
            <a:pPr marL="0" indent="0">
              <a:buNone/>
            </a:pPr>
            <a:r>
              <a:rPr lang="en-US" sz="700" dirty="0">
                <a:solidFill>
                  <a:schemeClr val="bg1"/>
                </a:solidFill>
              </a:rPr>
              <a:t>The debt you owe is immense. </a:t>
            </a:r>
          </a:p>
          <a:p>
            <a:pPr marL="0" indent="0">
              <a:buNone/>
            </a:pPr>
            <a:r>
              <a:rPr lang="en-US" sz="700" dirty="0">
                <a:solidFill>
                  <a:schemeClr val="bg1"/>
                </a:solidFill>
              </a:rPr>
              <a:t>34.6 Trillion, more than National Debt </a:t>
            </a:r>
          </a:p>
          <a:p>
            <a:pPr marL="0" indent="0">
              <a:buNone/>
            </a:pPr>
            <a:r>
              <a:rPr lang="en-US" sz="700" dirty="0">
                <a:solidFill>
                  <a:schemeClr val="bg1"/>
                </a:solidFill>
              </a:rPr>
              <a:t>It's sad, </a:t>
            </a:r>
          </a:p>
          <a:p>
            <a:pPr marL="0" indent="0">
              <a:buNone/>
            </a:pPr>
            <a:r>
              <a:rPr lang="en-US" sz="700" dirty="0">
                <a:solidFill>
                  <a:schemeClr val="bg1"/>
                </a:solidFill>
              </a:rPr>
              <a:t>That it's facts. </a:t>
            </a:r>
          </a:p>
          <a:p>
            <a:pPr marL="0" indent="0">
              <a:buNone/>
            </a:pPr>
            <a:r>
              <a:rPr lang="en-US" sz="700" dirty="0">
                <a:solidFill>
                  <a:schemeClr val="bg1"/>
                </a:solidFill>
              </a:rPr>
              <a:t>Your beliefs are yours, </a:t>
            </a:r>
          </a:p>
          <a:p>
            <a:pPr marL="0" indent="0">
              <a:buNone/>
            </a:pPr>
            <a:r>
              <a:rPr lang="en-US" sz="700" dirty="0">
                <a:solidFill>
                  <a:schemeClr val="bg1"/>
                </a:solidFill>
              </a:rPr>
              <a:t>That I respect. </a:t>
            </a:r>
          </a:p>
          <a:p>
            <a:pPr marL="0" indent="0">
              <a:buNone/>
            </a:pPr>
            <a:r>
              <a:rPr lang="en-US" sz="700" dirty="0">
                <a:solidFill>
                  <a:schemeClr val="bg1"/>
                </a:solidFill>
              </a:rPr>
              <a:t>But ignoring facts you are oblivious to, </a:t>
            </a:r>
          </a:p>
          <a:p>
            <a:pPr marL="0" indent="0">
              <a:buNone/>
            </a:pPr>
            <a:r>
              <a:rPr lang="en-US" sz="700" dirty="0">
                <a:solidFill>
                  <a:schemeClr val="bg1"/>
                </a:solidFill>
              </a:rPr>
              <a:t>I cannot respect. </a:t>
            </a:r>
          </a:p>
          <a:p>
            <a:pPr marL="0" indent="0">
              <a:buNone/>
            </a:pPr>
            <a:endParaRPr lang="en-US" sz="700" dirty="0">
              <a:solidFill>
                <a:schemeClr val="bg1"/>
              </a:solidFill>
            </a:endParaRPr>
          </a:p>
          <a:p>
            <a:endParaRPr lang="en-US" sz="7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0460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1CC7A4-9D4E-486F-B887-DFE51EB28D75}"/>
              </a:ext>
            </a:extLst>
          </p:cNvPr>
          <p:cNvPicPr>
            <a:picLocks noChangeAspect="1"/>
          </p:cNvPicPr>
          <p:nvPr/>
        </p:nvPicPr>
        <p:blipFill>
          <a:blip r:embed="rId2"/>
          <a:stretch>
            <a:fillRect/>
          </a:stretch>
        </p:blipFill>
        <p:spPr>
          <a:xfrm>
            <a:off x="2698732" y="643467"/>
            <a:ext cx="6794536" cy="5571066"/>
          </a:xfrm>
          <a:prstGeom prst="rect">
            <a:avLst/>
          </a:prstGeom>
        </p:spPr>
      </p:pic>
    </p:spTree>
    <p:extLst>
      <p:ext uri="{BB962C8B-B14F-4D97-AF65-F5344CB8AC3E}">
        <p14:creationId xmlns:p14="http://schemas.microsoft.com/office/powerpoint/2010/main" val="244638454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3864"/>
      </a:dk2>
      <a:lt2>
        <a:srgbClr val="000000"/>
      </a:lt2>
      <a:accent1>
        <a:srgbClr val="4472C4"/>
      </a:accent1>
      <a:accent2>
        <a:srgbClr val="FF0000"/>
      </a:accent2>
      <a:accent3>
        <a:srgbClr val="FF0000"/>
      </a:accent3>
      <a:accent4>
        <a:srgbClr val="C2DFFD"/>
      </a:accent4>
      <a:accent5>
        <a:srgbClr val="FF4040"/>
      </a:accent5>
      <a:accent6>
        <a:srgbClr val="4472C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C44A9AA87A80449AF051892C63A721" ma:contentTypeVersion="4" ma:contentTypeDescription="Create a new document." ma:contentTypeScope="" ma:versionID="53f345164ea7d9dcfe361d027652b5bd">
  <xsd:schema xmlns:xsd="http://www.w3.org/2001/XMLSchema" xmlns:xs="http://www.w3.org/2001/XMLSchema" xmlns:p="http://schemas.microsoft.com/office/2006/metadata/properties" xmlns:ns3="c83f051e-3d3d-4f78-bcc5-1712053af274" targetNamespace="http://schemas.microsoft.com/office/2006/metadata/properties" ma:root="true" ma:fieldsID="3fe2eaaccbfdcb0a53712eb6bc42d451" ns3:_="">
    <xsd:import namespace="c83f051e-3d3d-4f78-bcc5-1712053af27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f051e-3d3d-4f78-bcc5-1712053af2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3914BA-3577-4843-8DC3-25EA87AA41AE}">
  <ds:schemaRefs>
    <ds:schemaRef ds:uri="c83f051e-3d3d-4f78-bcc5-1712053af274"/>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A5E926D-3F6C-4EE6-BAE4-8758B6BE4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f051e-3d3d-4f78-bcc5-1712053af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C8505F-3BFB-4C2B-92FC-21B9CBDA3D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3439</Words>
  <Application>Microsoft Macintosh PowerPoint</Application>
  <PresentationFormat>Widescreen</PresentationFormat>
  <Paragraphs>235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Agency FB</vt:lpstr>
      <vt:lpstr>Arial</vt:lpstr>
      <vt:lpstr>Bookman Old Style</vt:lpstr>
      <vt:lpstr>Calibri</vt:lpstr>
      <vt:lpstr>Calibri Light</vt:lpstr>
      <vt:lpstr>Office Theme</vt:lpstr>
      <vt:lpstr>Creative Writing Department</vt:lpstr>
      <vt:lpstr>Tributes to 9/11</vt:lpstr>
      <vt:lpstr>Duncan B.</vt:lpstr>
      <vt:lpstr>Heather C.  We Come Together</vt:lpstr>
      <vt:lpstr>Camryn R.   </vt:lpstr>
      <vt:lpstr>Russel S.  We are a Huge Family </vt:lpstr>
      <vt:lpstr>Voting Rights</vt:lpstr>
      <vt:lpstr>Global Warming by Warren S.</vt:lpstr>
      <vt:lpstr>PowerPoint Presentation</vt:lpstr>
      <vt:lpstr>Ode to Nature</vt:lpstr>
      <vt:lpstr>The Fall by Darlene P.</vt:lpstr>
      <vt:lpstr>Leaves by Megan W.</vt:lpstr>
      <vt:lpstr>Mythology </vt:lpstr>
      <vt:lpstr>The Myth of Pluto the God of Brawn </vt:lpstr>
      <vt:lpstr>The Myth of Pluto the God of Brawn cont… </vt:lpstr>
      <vt:lpstr>Athena and Her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 Department</dc:title>
  <dc:creator>AMBER E SMITH</dc:creator>
  <cp:lastModifiedBy>Pamela Williams</cp:lastModifiedBy>
  <cp:revision>3</cp:revision>
  <dcterms:created xsi:type="dcterms:W3CDTF">2021-01-09T01:01:23Z</dcterms:created>
  <dcterms:modified xsi:type="dcterms:W3CDTF">2021-01-09T01:54:37Z</dcterms:modified>
</cp:coreProperties>
</file>